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94660"/>
  </p:normalViewPr>
  <p:slideViewPr>
    <p:cSldViewPr snapToGrid="0">
      <p:cViewPr>
        <p:scale>
          <a:sx n="130" d="100"/>
          <a:sy n="130" d="100"/>
        </p:scale>
        <p:origin x="-1709"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822376-F36C-48F5-8AF2-89C35FCCAEB3}"/>
              </a:ext>
            </a:extLst>
          </p:cNvPr>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FF0468D-8A0B-4AA8-B08B-1CBA7F3EB3E5}"/>
              </a:ext>
            </a:extLst>
          </p:cNvPr>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639D1213-98AF-4728-AD00-6FB6BF7AB250}" type="datetime1">
              <a:rPr lang="en-GB" smtClean="0"/>
              <a:t>24/04/2023</a:t>
            </a:fld>
            <a:endParaRPr lang="en-GB"/>
          </a:p>
        </p:txBody>
      </p:sp>
      <p:sp>
        <p:nvSpPr>
          <p:cNvPr id="4" name="Footer Placeholder 3">
            <a:extLst>
              <a:ext uri="{FF2B5EF4-FFF2-40B4-BE49-F238E27FC236}">
                <a16:creationId xmlns:a16="http://schemas.microsoft.com/office/drawing/2014/main" id="{2186BEB4-3929-42D9-B6E3-14F25E8E45B8}"/>
              </a:ext>
            </a:extLst>
          </p:cNvPr>
          <p:cNvSpPr>
            <a:spLocks noGrp="1"/>
          </p:cNvSpPr>
          <p:nvPr>
            <p:ph type="ftr" sz="quarter" idx="2"/>
          </p:nvPr>
        </p:nvSpPr>
        <p:spPr>
          <a:xfrm>
            <a:off x="0" y="9520238"/>
            <a:ext cx="2986088" cy="501650"/>
          </a:xfrm>
          <a:prstGeom prst="rect">
            <a:avLst/>
          </a:prstGeom>
        </p:spPr>
        <p:txBody>
          <a:bodyPr vert="horz" lIns="91440" tIns="45720" rIns="91440" bIns="45720" rtlCol="0" anchor="b"/>
          <a:lstStyle>
            <a:lvl1pPr algn="l">
              <a:defRPr sz="1200"/>
            </a:lvl1pPr>
          </a:lstStyle>
          <a:p>
            <a:r>
              <a:rPr lang="en-GB"/>
              <a:t>Prepared by The Oxfordshire Lieutenancy</a:t>
            </a:r>
          </a:p>
        </p:txBody>
      </p:sp>
      <p:sp>
        <p:nvSpPr>
          <p:cNvPr id="5" name="Slide Number Placeholder 4">
            <a:extLst>
              <a:ext uri="{FF2B5EF4-FFF2-40B4-BE49-F238E27FC236}">
                <a16:creationId xmlns:a16="http://schemas.microsoft.com/office/drawing/2014/main" id="{FFDAE723-4D00-4C38-8C3F-2CE49DADFB63}"/>
              </a:ext>
            </a:extLst>
          </p:cNvPr>
          <p:cNvSpPr>
            <a:spLocks noGrp="1"/>
          </p:cNvSpPr>
          <p:nvPr>
            <p:ph type="sldNum" sz="quarter" idx="3"/>
          </p:nvPr>
        </p:nvSpPr>
        <p:spPr>
          <a:xfrm>
            <a:off x="3902075" y="9520238"/>
            <a:ext cx="2986088" cy="501650"/>
          </a:xfrm>
          <a:prstGeom prst="rect">
            <a:avLst/>
          </a:prstGeom>
        </p:spPr>
        <p:txBody>
          <a:bodyPr vert="horz" lIns="91440" tIns="45720" rIns="91440" bIns="45720" rtlCol="0" anchor="b"/>
          <a:lstStyle>
            <a:lvl1pPr algn="r">
              <a:defRPr sz="1200"/>
            </a:lvl1pPr>
          </a:lstStyle>
          <a:p>
            <a:fld id="{606DDD5F-4E19-44BA-AB78-252F936D79F3}" type="slidenum">
              <a:rPr lang="en-GB" smtClean="0"/>
              <a:t>‹#›</a:t>
            </a:fld>
            <a:endParaRPr lang="en-GB"/>
          </a:p>
        </p:txBody>
      </p:sp>
    </p:spTree>
    <p:extLst>
      <p:ext uri="{BB962C8B-B14F-4D97-AF65-F5344CB8AC3E}">
        <p14:creationId xmlns:p14="http://schemas.microsoft.com/office/powerpoint/2010/main" val="9823598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4601C300-5C72-4421-8809-EF8C745CF0EC}" type="datetime1">
              <a:rPr lang="en-GB" smtClean="0"/>
              <a:t>24/04/2023</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r>
              <a:rPr lang="en-GB"/>
              <a:t>Prepared by The Oxfordshire Lieutenancy</a:t>
            </a:r>
          </a:p>
        </p:txBody>
      </p:sp>
      <p:sp>
        <p:nvSpPr>
          <p:cNvPr id="7" name="Slide Number Placeholder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FF824626-96D1-4007-8C5E-112893942D94}" type="slidenum">
              <a:rPr lang="en-GB" smtClean="0"/>
              <a:t>‹#›</a:t>
            </a:fld>
            <a:endParaRPr lang="en-GB"/>
          </a:p>
        </p:txBody>
      </p:sp>
    </p:spTree>
    <p:extLst>
      <p:ext uri="{BB962C8B-B14F-4D97-AF65-F5344CB8AC3E}">
        <p14:creationId xmlns:p14="http://schemas.microsoft.com/office/powerpoint/2010/main" val="58062090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E9E1-0BA3-40D3-A496-53F4334C22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F5ABB3-B76D-4423-8E60-519EAB1CF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6FEA2E-66A2-4500-AACA-C95B9D7112A3}"/>
              </a:ext>
            </a:extLst>
          </p:cNvPr>
          <p:cNvSpPr>
            <a:spLocks noGrp="1"/>
          </p:cNvSpPr>
          <p:nvPr>
            <p:ph type="dt" sz="half" idx="10"/>
          </p:nvPr>
        </p:nvSpPr>
        <p:spPr/>
        <p:txBody>
          <a:bodyPr/>
          <a:lstStyle/>
          <a:p>
            <a:fld id="{C867D057-1A4B-4892-8536-6565A224EC25}" type="datetime1">
              <a:rPr lang="en-GB" smtClean="0"/>
              <a:t>24/04/2023</a:t>
            </a:fld>
            <a:endParaRPr lang="en-GB"/>
          </a:p>
        </p:txBody>
      </p:sp>
      <p:sp>
        <p:nvSpPr>
          <p:cNvPr id="5" name="Footer Placeholder 4">
            <a:extLst>
              <a:ext uri="{FF2B5EF4-FFF2-40B4-BE49-F238E27FC236}">
                <a16:creationId xmlns:a16="http://schemas.microsoft.com/office/drawing/2014/main" id="{100F541F-D4E9-48F3-9CF1-9C65F262880C}"/>
              </a:ext>
            </a:extLst>
          </p:cNvPr>
          <p:cNvSpPr>
            <a:spLocks noGrp="1"/>
          </p:cNvSpPr>
          <p:nvPr>
            <p:ph type="ftr" sz="quarter" idx="11"/>
          </p:nvPr>
        </p:nvSpPr>
        <p:spPr/>
        <p:txBody>
          <a:bodyPr/>
          <a:lstStyle/>
          <a:p>
            <a:r>
              <a:rPr lang="en-GB"/>
              <a:t>Prepared by The Oxfordshire Lieutenancy</a:t>
            </a:r>
          </a:p>
        </p:txBody>
      </p:sp>
      <p:sp>
        <p:nvSpPr>
          <p:cNvPr id="6" name="Slide Number Placeholder 5">
            <a:extLst>
              <a:ext uri="{FF2B5EF4-FFF2-40B4-BE49-F238E27FC236}">
                <a16:creationId xmlns:a16="http://schemas.microsoft.com/office/drawing/2014/main" id="{3786A328-212D-4C76-925B-45ED935B86CB}"/>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368025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1A0EE-8C3C-4B60-A4D1-D4B6D7F5F1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C012B4-6CBE-4B87-A8A5-AB8C838204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A63560-8A1E-4ACD-920A-90B0AB815920}"/>
              </a:ext>
            </a:extLst>
          </p:cNvPr>
          <p:cNvSpPr>
            <a:spLocks noGrp="1"/>
          </p:cNvSpPr>
          <p:nvPr>
            <p:ph type="dt" sz="half" idx="10"/>
          </p:nvPr>
        </p:nvSpPr>
        <p:spPr/>
        <p:txBody>
          <a:bodyPr/>
          <a:lstStyle/>
          <a:p>
            <a:fld id="{517E423E-1790-4BC8-978C-A7CB8A24A890}" type="datetime1">
              <a:rPr lang="en-GB" smtClean="0"/>
              <a:t>24/04/2023</a:t>
            </a:fld>
            <a:endParaRPr lang="en-GB"/>
          </a:p>
        </p:txBody>
      </p:sp>
      <p:sp>
        <p:nvSpPr>
          <p:cNvPr id="5" name="Footer Placeholder 4">
            <a:extLst>
              <a:ext uri="{FF2B5EF4-FFF2-40B4-BE49-F238E27FC236}">
                <a16:creationId xmlns:a16="http://schemas.microsoft.com/office/drawing/2014/main" id="{22A3F328-A365-4AC4-9C0B-1E317D13204A}"/>
              </a:ext>
            </a:extLst>
          </p:cNvPr>
          <p:cNvSpPr>
            <a:spLocks noGrp="1"/>
          </p:cNvSpPr>
          <p:nvPr>
            <p:ph type="ftr" sz="quarter" idx="11"/>
          </p:nvPr>
        </p:nvSpPr>
        <p:spPr/>
        <p:txBody>
          <a:bodyPr/>
          <a:lstStyle/>
          <a:p>
            <a:r>
              <a:rPr lang="en-GB"/>
              <a:t>Prepared by The Oxfordshire Lieutenancy</a:t>
            </a:r>
          </a:p>
        </p:txBody>
      </p:sp>
      <p:sp>
        <p:nvSpPr>
          <p:cNvPr id="6" name="Slide Number Placeholder 5">
            <a:extLst>
              <a:ext uri="{FF2B5EF4-FFF2-40B4-BE49-F238E27FC236}">
                <a16:creationId xmlns:a16="http://schemas.microsoft.com/office/drawing/2014/main" id="{E4B52EFE-37E9-4DB2-960C-CDA3DA76D711}"/>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304398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A7BBD-1329-4621-B212-B60D9D0B49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FB5B0F-242E-4DCE-BAFA-AAF086EBFB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D71FE1-09E7-431F-BA2B-EE386293AA98}"/>
              </a:ext>
            </a:extLst>
          </p:cNvPr>
          <p:cNvSpPr>
            <a:spLocks noGrp="1"/>
          </p:cNvSpPr>
          <p:nvPr>
            <p:ph type="dt" sz="half" idx="10"/>
          </p:nvPr>
        </p:nvSpPr>
        <p:spPr/>
        <p:txBody>
          <a:bodyPr/>
          <a:lstStyle/>
          <a:p>
            <a:fld id="{609C393F-040F-4F6C-9D96-E1098AB47CE5}" type="datetime1">
              <a:rPr lang="en-GB" smtClean="0"/>
              <a:t>24/04/2023</a:t>
            </a:fld>
            <a:endParaRPr lang="en-GB"/>
          </a:p>
        </p:txBody>
      </p:sp>
      <p:sp>
        <p:nvSpPr>
          <p:cNvPr id="5" name="Footer Placeholder 4">
            <a:extLst>
              <a:ext uri="{FF2B5EF4-FFF2-40B4-BE49-F238E27FC236}">
                <a16:creationId xmlns:a16="http://schemas.microsoft.com/office/drawing/2014/main" id="{E580227E-39A3-4884-B286-3EE6981D1A10}"/>
              </a:ext>
            </a:extLst>
          </p:cNvPr>
          <p:cNvSpPr>
            <a:spLocks noGrp="1"/>
          </p:cNvSpPr>
          <p:nvPr>
            <p:ph type="ftr" sz="quarter" idx="11"/>
          </p:nvPr>
        </p:nvSpPr>
        <p:spPr/>
        <p:txBody>
          <a:bodyPr/>
          <a:lstStyle/>
          <a:p>
            <a:r>
              <a:rPr lang="en-GB"/>
              <a:t>Prepared by The Oxfordshire Lieutenancy</a:t>
            </a:r>
          </a:p>
        </p:txBody>
      </p:sp>
      <p:sp>
        <p:nvSpPr>
          <p:cNvPr id="6" name="Slide Number Placeholder 5">
            <a:extLst>
              <a:ext uri="{FF2B5EF4-FFF2-40B4-BE49-F238E27FC236}">
                <a16:creationId xmlns:a16="http://schemas.microsoft.com/office/drawing/2014/main" id="{B315F4A9-340B-45BF-A4AC-13F191EE111A}"/>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4795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3C40-9A9D-4C8D-81EF-6B8478B6F9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46331F-D080-45B8-9F38-B3683CE9C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E3E73-E168-4BF2-9DDC-2F3AE458E2B3}"/>
              </a:ext>
            </a:extLst>
          </p:cNvPr>
          <p:cNvSpPr>
            <a:spLocks noGrp="1"/>
          </p:cNvSpPr>
          <p:nvPr>
            <p:ph type="dt" sz="half" idx="10"/>
          </p:nvPr>
        </p:nvSpPr>
        <p:spPr/>
        <p:txBody>
          <a:bodyPr/>
          <a:lstStyle/>
          <a:p>
            <a:fld id="{98889542-7C01-4A86-8D94-124AC4919A6D}" type="datetime1">
              <a:rPr lang="en-GB" smtClean="0"/>
              <a:t>24/04/2023</a:t>
            </a:fld>
            <a:endParaRPr lang="en-GB"/>
          </a:p>
        </p:txBody>
      </p:sp>
      <p:sp>
        <p:nvSpPr>
          <p:cNvPr id="5" name="Footer Placeholder 4">
            <a:extLst>
              <a:ext uri="{FF2B5EF4-FFF2-40B4-BE49-F238E27FC236}">
                <a16:creationId xmlns:a16="http://schemas.microsoft.com/office/drawing/2014/main" id="{5984CEB3-8564-4EF1-AA9A-0728A81A33C0}"/>
              </a:ext>
            </a:extLst>
          </p:cNvPr>
          <p:cNvSpPr>
            <a:spLocks noGrp="1"/>
          </p:cNvSpPr>
          <p:nvPr>
            <p:ph type="ftr" sz="quarter" idx="11"/>
          </p:nvPr>
        </p:nvSpPr>
        <p:spPr/>
        <p:txBody>
          <a:bodyPr/>
          <a:lstStyle/>
          <a:p>
            <a:r>
              <a:rPr lang="en-GB"/>
              <a:t>Prepared by The Oxfordshire Lieutenancy</a:t>
            </a:r>
          </a:p>
        </p:txBody>
      </p:sp>
      <p:sp>
        <p:nvSpPr>
          <p:cNvPr id="6" name="Slide Number Placeholder 5">
            <a:extLst>
              <a:ext uri="{FF2B5EF4-FFF2-40B4-BE49-F238E27FC236}">
                <a16:creationId xmlns:a16="http://schemas.microsoft.com/office/drawing/2014/main" id="{FEC111BE-0021-4D63-BB8A-C1B3A7C2407D}"/>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407847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E6DC-463D-41DB-9D0D-A8498A71DE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6CD7AF-30D1-4586-951F-0D62741BE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60B3E7-1C67-451A-99A7-2DCF0768BBBC}"/>
              </a:ext>
            </a:extLst>
          </p:cNvPr>
          <p:cNvSpPr>
            <a:spLocks noGrp="1"/>
          </p:cNvSpPr>
          <p:nvPr>
            <p:ph type="dt" sz="half" idx="10"/>
          </p:nvPr>
        </p:nvSpPr>
        <p:spPr/>
        <p:txBody>
          <a:bodyPr/>
          <a:lstStyle/>
          <a:p>
            <a:fld id="{A0828518-40B8-48C7-94C4-45E1946E11F4}" type="datetime1">
              <a:rPr lang="en-GB" smtClean="0"/>
              <a:t>24/04/2023</a:t>
            </a:fld>
            <a:endParaRPr lang="en-GB"/>
          </a:p>
        </p:txBody>
      </p:sp>
      <p:sp>
        <p:nvSpPr>
          <p:cNvPr id="5" name="Footer Placeholder 4">
            <a:extLst>
              <a:ext uri="{FF2B5EF4-FFF2-40B4-BE49-F238E27FC236}">
                <a16:creationId xmlns:a16="http://schemas.microsoft.com/office/drawing/2014/main" id="{9F746E70-3C5B-48FD-A632-AAC8C4A643D3}"/>
              </a:ext>
            </a:extLst>
          </p:cNvPr>
          <p:cNvSpPr>
            <a:spLocks noGrp="1"/>
          </p:cNvSpPr>
          <p:nvPr>
            <p:ph type="ftr" sz="quarter" idx="11"/>
          </p:nvPr>
        </p:nvSpPr>
        <p:spPr/>
        <p:txBody>
          <a:bodyPr/>
          <a:lstStyle/>
          <a:p>
            <a:r>
              <a:rPr lang="en-GB"/>
              <a:t>Prepared by The Oxfordshire Lieutenancy</a:t>
            </a:r>
          </a:p>
        </p:txBody>
      </p:sp>
      <p:sp>
        <p:nvSpPr>
          <p:cNvPr id="6" name="Slide Number Placeholder 5">
            <a:extLst>
              <a:ext uri="{FF2B5EF4-FFF2-40B4-BE49-F238E27FC236}">
                <a16:creationId xmlns:a16="http://schemas.microsoft.com/office/drawing/2014/main" id="{208E620A-2C0B-4D87-BA13-2E3F1B494848}"/>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113222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83AF9-7465-420E-B0B9-00DBFC6439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83674E-ECE6-42FA-8EE8-E590F61726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589B9F-5F6D-41AD-9257-709F01BEC3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04D75B-57A5-4BFC-B6D0-080F0088441D}"/>
              </a:ext>
            </a:extLst>
          </p:cNvPr>
          <p:cNvSpPr>
            <a:spLocks noGrp="1"/>
          </p:cNvSpPr>
          <p:nvPr>
            <p:ph type="dt" sz="half" idx="10"/>
          </p:nvPr>
        </p:nvSpPr>
        <p:spPr/>
        <p:txBody>
          <a:bodyPr/>
          <a:lstStyle/>
          <a:p>
            <a:fld id="{F3FECCD7-6479-41DB-BB7A-268AD138A151}" type="datetime1">
              <a:rPr lang="en-GB" smtClean="0"/>
              <a:t>24/04/2023</a:t>
            </a:fld>
            <a:endParaRPr lang="en-GB"/>
          </a:p>
        </p:txBody>
      </p:sp>
      <p:sp>
        <p:nvSpPr>
          <p:cNvPr id="6" name="Footer Placeholder 5">
            <a:extLst>
              <a:ext uri="{FF2B5EF4-FFF2-40B4-BE49-F238E27FC236}">
                <a16:creationId xmlns:a16="http://schemas.microsoft.com/office/drawing/2014/main" id="{45676E61-7686-40D8-AD82-F85F5AF0A4E8}"/>
              </a:ext>
            </a:extLst>
          </p:cNvPr>
          <p:cNvSpPr>
            <a:spLocks noGrp="1"/>
          </p:cNvSpPr>
          <p:nvPr>
            <p:ph type="ftr" sz="quarter" idx="11"/>
          </p:nvPr>
        </p:nvSpPr>
        <p:spPr/>
        <p:txBody>
          <a:bodyPr/>
          <a:lstStyle/>
          <a:p>
            <a:r>
              <a:rPr lang="en-GB"/>
              <a:t>Prepared by The Oxfordshire Lieutenancy</a:t>
            </a:r>
          </a:p>
        </p:txBody>
      </p:sp>
      <p:sp>
        <p:nvSpPr>
          <p:cNvPr id="7" name="Slide Number Placeholder 6">
            <a:extLst>
              <a:ext uri="{FF2B5EF4-FFF2-40B4-BE49-F238E27FC236}">
                <a16:creationId xmlns:a16="http://schemas.microsoft.com/office/drawing/2014/main" id="{23E014F1-A9C4-4D0B-A656-A09ABE55E8FF}"/>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8307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E4A6-955D-4CBC-B00F-4CE86D1A82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49A4D5-B20D-40EA-9017-3B1F2EFD2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E0B081-E687-4B96-A1B6-17C7460F9C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95CF55-D8A1-4019-8DF5-428C29813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F1F22E-619D-4B53-8E6E-5928CB02D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06361A-1A0B-4B8E-8E00-A15197FAB482}"/>
              </a:ext>
            </a:extLst>
          </p:cNvPr>
          <p:cNvSpPr>
            <a:spLocks noGrp="1"/>
          </p:cNvSpPr>
          <p:nvPr>
            <p:ph type="dt" sz="half" idx="10"/>
          </p:nvPr>
        </p:nvSpPr>
        <p:spPr/>
        <p:txBody>
          <a:bodyPr/>
          <a:lstStyle/>
          <a:p>
            <a:fld id="{7080CCA8-4FB6-4E42-B802-18930D541855}" type="datetime1">
              <a:rPr lang="en-GB" smtClean="0"/>
              <a:t>24/04/2023</a:t>
            </a:fld>
            <a:endParaRPr lang="en-GB"/>
          </a:p>
        </p:txBody>
      </p:sp>
      <p:sp>
        <p:nvSpPr>
          <p:cNvPr id="8" name="Footer Placeholder 7">
            <a:extLst>
              <a:ext uri="{FF2B5EF4-FFF2-40B4-BE49-F238E27FC236}">
                <a16:creationId xmlns:a16="http://schemas.microsoft.com/office/drawing/2014/main" id="{D6401DF6-6247-440C-9503-FF7C974961E7}"/>
              </a:ext>
            </a:extLst>
          </p:cNvPr>
          <p:cNvSpPr>
            <a:spLocks noGrp="1"/>
          </p:cNvSpPr>
          <p:nvPr>
            <p:ph type="ftr" sz="quarter" idx="11"/>
          </p:nvPr>
        </p:nvSpPr>
        <p:spPr/>
        <p:txBody>
          <a:bodyPr/>
          <a:lstStyle/>
          <a:p>
            <a:r>
              <a:rPr lang="en-GB"/>
              <a:t>Prepared by The Oxfordshire Lieutenancy</a:t>
            </a:r>
          </a:p>
        </p:txBody>
      </p:sp>
      <p:sp>
        <p:nvSpPr>
          <p:cNvPr id="9" name="Slide Number Placeholder 8">
            <a:extLst>
              <a:ext uri="{FF2B5EF4-FFF2-40B4-BE49-F238E27FC236}">
                <a16:creationId xmlns:a16="http://schemas.microsoft.com/office/drawing/2014/main" id="{1468EBFA-FB9D-456E-8B01-23B224CB155D}"/>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386554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1C8A-7924-4AA1-8F7E-2AC51D5E2D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119A038-41F4-402A-9147-3336B78D18DE}"/>
              </a:ext>
            </a:extLst>
          </p:cNvPr>
          <p:cNvSpPr>
            <a:spLocks noGrp="1"/>
          </p:cNvSpPr>
          <p:nvPr>
            <p:ph type="dt" sz="half" idx="10"/>
          </p:nvPr>
        </p:nvSpPr>
        <p:spPr/>
        <p:txBody>
          <a:bodyPr/>
          <a:lstStyle/>
          <a:p>
            <a:fld id="{C4C0205D-7DB9-422C-9C70-C01534241973}" type="datetime1">
              <a:rPr lang="en-GB" smtClean="0"/>
              <a:t>24/04/2023</a:t>
            </a:fld>
            <a:endParaRPr lang="en-GB"/>
          </a:p>
        </p:txBody>
      </p:sp>
      <p:sp>
        <p:nvSpPr>
          <p:cNvPr id="4" name="Footer Placeholder 3">
            <a:extLst>
              <a:ext uri="{FF2B5EF4-FFF2-40B4-BE49-F238E27FC236}">
                <a16:creationId xmlns:a16="http://schemas.microsoft.com/office/drawing/2014/main" id="{0BE40E8B-F273-49F0-B350-4A1B03EC56B2}"/>
              </a:ext>
            </a:extLst>
          </p:cNvPr>
          <p:cNvSpPr>
            <a:spLocks noGrp="1"/>
          </p:cNvSpPr>
          <p:nvPr>
            <p:ph type="ftr" sz="quarter" idx="11"/>
          </p:nvPr>
        </p:nvSpPr>
        <p:spPr/>
        <p:txBody>
          <a:bodyPr/>
          <a:lstStyle/>
          <a:p>
            <a:r>
              <a:rPr lang="en-GB"/>
              <a:t>Prepared by The Oxfordshire Lieutenancy</a:t>
            </a:r>
          </a:p>
        </p:txBody>
      </p:sp>
      <p:sp>
        <p:nvSpPr>
          <p:cNvPr id="5" name="Slide Number Placeholder 4">
            <a:extLst>
              <a:ext uri="{FF2B5EF4-FFF2-40B4-BE49-F238E27FC236}">
                <a16:creationId xmlns:a16="http://schemas.microsoft.com/office/drawing/2014/main" id="{89685031-366C-41C8-B589-79FD0DC565DF}"/>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240363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BC037F-12A5-433D-AC3F-22E610A4E3FA}"/>
              </a:ext>
            </a:extLst>
          </p:cNvPr>
          <p:cNvSpPr>
            <a:spLocks noGrp="1"/>
          </p:cNvSpPr>
          <p:nvPr>
            <p:ph type="dt" sz="half" idx="10"/>
          </p:nvPr>
        </p:nvSpPr>
        <p:spPr/>
        <p:txBody>
          <a:bodyPr/>
          <a:lstStyle/>
          <a:p>
            <a:fld id="{F76CF179-1A5A-4FE8-8F55-EDF605C14567}" type="datetime1">
              <a:rPr lang="en-GB" smtClean="0"/>
              <a:t>24/04/2023</a:t>
            </a:fld>
            <a:endParaRPr lang="en-GB"/>
          </a:p>
        </p:txBody>
      </p:sp>
      <p:sp>
        <p:nvSpPr>
          <p:cNvPr id="3" name="Footer Placeholder 2">
            <a:extLst>
              <a:ext uri="{FF2B5EF4-FFF2-40B4-BE49-F238E27FC236}">
                <a16:creationId xmlns:a16="http://schemas.microsoft.com/office/drawing/2014/main" id="{19DD42A4-9A4D-421C-A2A3-2FA67726D9A4}"/>
              </a:ext>
            </a:extLst>
          </p:cNvPr>
          <p:cNvSpPr>
            <a:spLocks noGrp="1"/>
          </p:cNvSpPr>
          <p:nvPr>
            <p:ph type="ftr" sz="quarter" idx="11"/>
          </p:nvPr>
        </p:nvSpPr>
        <p:spPr/>
        <p:txBody>
          <a:bodyPr/>
          <a:lstStyle/>
          <a:p>
            <a:r>
              <a:rPr lang="en-GB"/>
              <a:t>Prepared by The Oxfordshire Lieutenancy</a:t>
            </a:r>
          </a:p>
        </p:txBody>
      </p:sp>
      <p:sp>
        <p:nvSpPr>
          <p:cNvPr id="4" name="Slide Number Placeholder 3">
            <a:extLst>
              <a:ext uri="{FF2B5EF4-FFF2-40B4-BE49-F238E27FC236}">
                <a16:creationId xmlns:a16="http://schemas.microsoft.com/office/drawing/2014/main" id="{A21927E8-87B5-4E15-8EC2-79C38F73D45A}"/>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126430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0270-D44A-477B-B7D4-89C499EAA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7144D5-0AD9-478F-8E89-52D2707A37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CD86545-3442-4192-A2F5-A9BFA6989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F3254-1B6D-47F0-B00F-6C755BEDEEEB}"/>
              </a:ext>
            </a:extLst>
          </p:cNvPr>
          <p:cNvSpPr>
            <a:spLocks noGrp="1"/>
          </p:cNvSpPr>
          <p:nvPr>
            <p:ph type="dt" sz="half" idx="10"/>
          </p:nvPr>
        </p:nvSpPr>
        <p:spPr/>
        <p:txBody>
          <a:bodyPr/>
          <a:lstStyle/>
          <a:p>
            <a:fld id="{B0F8B9EB-B5B7-49FF-8CDB-A6A7977BBAD1}" type="datetime1">
              <a:rPr lang="en-GB" smtClean="0"/>
              <a:t>24/04/2023</a:t>
            </a:fld>
            <a:endParaRPr lang="en-GB"/>
          </a:p>
        </p:txBody>
      </p:sp>
      <p:sp>
        <p:nvSpPr>
          <p:cNvPr id="6" name="Footer Placeholder 5">
            <a:extLst>
              <a:ext uri="{FF2B5EF4-FFF2-40B4-BE49-F238E27FC236}">
                <a16:creationId xmlns:a16="http://schemas.microsoft.com/office/drawing/2014/main" id="{7F876AE8-481E-481F-825F-73A4AAC5577D}"/>
              </a:ext>
            </a:extLst>
          </p:cNvPr>
          <p:cNvSpPr>
            <a:spLocks noGrp="1"/>
          </p:cNvSpPr>
          <p:nvPr>
            <p:ph type="ftr" sz="quarter" idx="11"/>
          </p:nvPr>
        </p:nvSpPr>
        <p:spPr/>
        <p:txBody>
          <a:bodyPr/>
          <a:lstStyle/>
          <a:p>
            <a:r>
              <a:rPr lang="en-GB"/>
              <a:t>Prepared by The Oxfordshire Lieutenancy</a:t>
            </a:r>
          </a:p>
        </p:txBody>
      </p:sp>
      <p:sp>
        <p:nvSpPr>
          <p:cNvPr id="7" name="Slide Number Placeholder 6">
            <a:extLst>
              <a:ext uri="{FF2B5EF4-FFF2-40B4-BE49-F238E27FC236}">
                <a16:creationId xmlns:a16="http://schemas.microsoft.com/office/drawing/2014/main" id="{B76DAD29-0381-41EA-B59E-1873A1A071B9}"/>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24573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E0F3-B24F-4DF4-80F2-99EF8CA32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CDD434-E189-43E2-B19E-65149CFE9E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BD990B-35FF-4591-93AB-DC9D90BFA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090E83-2205-46D4-9345-BCE0CF3570A6}"/>
              </a:ext>
            </a:extLst>
          </p:cNvPr>
          <p:cNvSpPr>
            <a:spLocks noGrp="1"/>
          </p:cNvSpPr>
          <p:nvPr>
            <p:ph type="dt" sz="half" idx="10"/>
          </p:nvPr>
        </p:nvSpPr>
        <p:spPr/>
        <p:txBody>
          <a:bodyPr/>
          <a:lstStyle/>
          <a:p>
            <a:fld id="{E3E7952E-5292-43F7-823C-907C645519B6}" type="datetime1">
              <a:rPr lang="en-GB" smtClean="0"/>
              <a:t>24/04/2023</a:t>
            </a:fld>
            <a:endParaRPr lang="en-GB"/>
          </a:p>
        </p:txBody>
      </p:sp>
      <p:sp>
        <p:nvSpPr>
          <p:cNvPr id="6" name="Footer Placeholder 5">
            <a:extLst>
              <a:ext uri="{FF2B5EF4-FFF2-40B4-BE49-F238E27FC236}">
                <a16:creationId xmlns:a16="http://schemas.microsoft.com/office/drawing/2014/main" id="{E5EFD206-C32A-4581-8365-7215DC408F00}"/>
              </a:ext>
            </a:extLst>
          </p:cNvPr>
          <p:cNvSpPr>
            <a:spLocks noGrp="1"/>
          </p:cNvSpPr>
          <p:nvPr>
            <p:ph type="ftr" sz="quarter" idx="11"/>
          </p:nvPr>
        </p:nvSpPr>
        <p:spPr/>
        <p:txBody>
          <a:bodyPr/>
          <a:lstStyle/>
          <a:p>
            <a:r>
              <a:rPr lang="en-GB"/>
              <a:t>Prepared by The Oxfordshire Lieutenancy</a:t>
            </a:r>
          </a:p>
        </p:txBody>
      </p:sp>
      <p:sp>
        <p:nvSpPr>
          <p:cNvPr id="7" name="Slide Number Placeholder 6">
            <a:extLst>
              <a:ext uri="{FF2B5EF4-FFF2-40B4-BE49-F238E27FC236}">
                <a16:creationId xmlns:a16="http://schemas.microsoft.com/office/drawing/2014/main" id="{C5A9492C-3531-4F45-A6CB-2C0CC343A642}"/>
              </a:ext>
            </a:extLst>
          </p:cNvPr>
          <p:cNvSpPr>
            <a:spLocks noGrp="1"/>
          </p:cNvSpPr>
          <p:nvPr>
            <p:ph type="sldNum" sz="quarter" idx="12"/>
          </p:nvPr>
        </p:nvSpPr>
        <p:spPr/>
        <p:txBody>
          <a:bodyPr/>
          <a:lstStyle/>
          <a:p>
            <a:fld id="{1658E785-B979-458C-A0AD-F3E689AC7016}" type="slidenum">
              <a:rPr lang="en-GB" smtClean="0"/>
              <a:t>‹#›</a:t>
            </a:fld>
            <a:endParaRPr lang="en-GB"/>
          </a:p>
        </p:txBody>
      </p:sp>
    </p:spTree>
    <p:extLst>
      <p:ext uri="{BB962C8B-B14F-4D97-AF65-F5344CB8AC3E}">
        <p14:creationId xmlns:p14="http://schemas.microsoft.com/office/powerpoint/2010/main" val="237119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C90C3F-6FC9-4EE3-A396-22AD9BEA62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342AB6-240D-4F29-8E09-DD77C36EB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C0C63F-B3EF-4F6B-976B-902B981C2F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A4B79-1A3B-4527-8A57-3F233F2FF7EC}" type="datetime1">
              <a:rPr lang="en-GB" smtClean="0"/>
              <a:t>24/04/2023</a:t>
            </a:fld>
            <a:endParaRPr lang="en-GB"/>
          </a:p>
        </p:txBody>
      </p:sp>
      <p:sp>
        <p:nvSpPr>
          <p:cNvPr id="5" name="Footer Placeholder 4">
            <a:extLst>
              <a:ext uri="{FF2B5EF4-FFF2-40B4-BE49-F238E27FC236}">
                <a16:creationId xmlns:a16="http://schemas.microsoft.com/office/drawing/2014/main" id="{F7CFA4C9-BCF5-464C-B0AF-7098CCDD51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Prepared by The Oxfordshire Lieutenancy</a:t>
            </a:r>
          </a:p>
        </p:txBody>
      </p:sp>
      <p:sp>
        <p:nvSpPr>
          <p:cNvPr id="6" name="Slide Number Placeholder 5">
            <a:extLst>
              <a:ext uri="{FF2B5EF4-FFF2-40B4-BE49-F238E27FC236}">
                <a16:creationId xmlns:a16="http://schemas.microsoft.com/office/drawing/2014/main" id="{820E1793-EA6E-42B7-9018-B094E0B49D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8E785-B979-458C-A0AD-F3E689AC7016}" type="slidenum">
              <a:rPr lang="en-GB" smtClean="0"/>
              <a:t>‹#›</a:t>
            </a:fld>
            <a:endParaRPr lang="en-GB"/>
          </a:p>
        </p:txBody>
      </p:sp>
    </p:spTree>
    <p:extLst>
      <p:ext uri="{BB962C8B-B14F-4D97-AF65-F5344CB8AC3E}">
        <p14:creationId xmlns:p14="http://schemas.microsoft.com/office/powerpoint/2010/main" val="2695005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eventbrite.co.uk/e/celebrating-east-oxfords-volunteers-day-tickets-590253232307" TargetMode="External"/><Relationship Id="rId13" Type="http://schemas.openxmlformats.org/officeDocument/2006/relationships/hyperlink" Target="https://www.wallingfordtowncouncil.gov.uk/council_events/coronation-celebrations/" TargetMode="External"/><Relationship Id="rId18" Type="http://schemas.openxmlformats.org/officeDocument/2006/relationships/hyperlink" Target="mailto:chippymail@aol.com" TargetMode="External"/><Relationship Id="rId3" Type="http://schemas.openxmlformats.org/officeDocument/2006/relationships/hyperlink" Target="https://www.banbury.gov.uk/Coronation_Celebrations_May_44102.aspx" TargetMode="External"/><Relationship Id="rId7" Type="http://schemas.openxmlformats.org/officeDocument/2006/relationships/hyperlink" Target="mailto:ewa@opaoxford.org" TargetMode="External"/><Relationship Id="rId12" Type="http://schemas.openxmlformats.org/officeDocument/2006/relationships/hyperlink" Target="https://www.dorchester-on-thames.co.uk/posts/event/dorchesters-coronation-weekend/" TargetMode="External"/><Relationship Id="rId17" Type="http://schemas.openxmlformats.org/officeDocument/2006/relationships/hyperlink" Target="https://www.chippingnorton-tc.gov.uk/event/kings-coronation-weekend-picnic-in-the-park-07-may-23/?er=WyIyMDIzLTA1LTA3IDE0OjAwOjAwIiwiMjAyMy0wNS0wNyAxOTowMDowMCJd" TargetMode="External"/><Relationship Id="rId2" Type="http://schemas.openxmlformats.org/officeDocument/2006/relationships/image" Target="../media/image1.jpeg"/><Relationship Id="rId16" Type="http://schemas.openxmlformats.org/officeDocument/2006/relationships/hyperlink" Target="https://www.faringdontowncouncil.gov.uk/music-in-the-market-place-to-celebrate-the-kings-coronation/" TargetMode="External"/><Relationship Id="rId20" Type="http://schemas.openxmlformats.org/officeDocument/2006/relationships/hyperlink" Target="https://charlbury-tc.gov.uk/news/celebrate-the-charlbury-community-for-the-kings-coronation/" TargetMode="External"/><Relationship Id="rId1" Type="http://schemas.openxmlformats.org/officeDocument/2006/relationships/slideLayout" Target="../slideLayouts/slideLayout1.xml"/><Relationship Id="rId6" Type="http://schemas.openxmlformats.org/officeDocument/2006/relationships/hyperlink" Target="mailto:susanholden@hotmail.com" TargetMode="External"/><Relationship Id="rId11" Type="http://schemas.openxmlformats.org/officeDocument/2006/relationships/hyperlink" Target="https://www.henleytowncouncil.gov.uk/event/kings-coronation" TargetMode="External"/><Relationship Id="rId5" Type="http://schemas.openxmlformats.org/officeDocument/2006/relationships/hyperlink" Target="https://coronation.gov.uk/events/" TargetMode="External"/><Relationship Id="rId15" Type="http://schemas.openxmlformats.org/officeDocument/2006/relationships/hyperlink" Target="https://wantagetowncouncil.gov.uk/event/coronation-of-his-majesty-king-charles-iii/" TargetMode="External"/><Relationship Id="rId10" Type="http://schemas.openxmlformats.org/officeDocument/2006/relationships/hyperlink" Target="https://www.facebook.com/StyleAcre" TargetMode="External"/><Relationship Id="rId19" Type="http://schemas.openxmlformats.org/officeDocument/2006/relationships/hyperlink" Target="https://www.witney-tc.gov.uk/wp-content/uploads/2023/04/Witney-Celebrates-the-Coronation-1.png" TargetMode="External"/><Relationship Id="rId4" Type="http://schemas.openxmlformats.org/officeDocument/2006/relationships/hyperlink" Target="https://coronation.gov.uk/event/the-coronation-picnic-at-garth-park-bicester/" TargetMode="External"/><Relationship Id="rId9" Type="http://schemas.openxmlformats.org/officeDocument/2006/relationships/hyperlink" Target="https://www.didcot.gov.uk/events2.html" TargetMode="External"/><Relationship Id="rId14" Type="http://schemas.openxmlformats.org/officeDocument/2006/relationships/hyperlink" Target="https://www.thametowncouncil.gov.uk/community/festivals-and-ev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2D62C3B-16BE-43A3-A390-5C6A3732BA4F}"/>
              </a:ext>
            </a:extLst>
          </p:cNvPr>
          <p:cNvGrpSpPr/>
          <p:nvPr/>
        </p:nvGrpSpPr>
        <p:grpSpPr>
          <a:xfrm>
            <a:off x="37765" y="56783"/>
            <a:ext cx="12126133" cy="6750285"/>
            <a:chOff x="37765" y="56783"/>
            <a:chExt cx="12126133" cy="6750285"/>
          </a:xfrm>
        </p:grpSpPr>
        <p:pic>
          <p:nvPicPr>
            <p:cNvPr id="35" name="Picture 2" descr="Oxfordshire local government reform update">
              <a:extLst>
                <a:ext uri="{FF2B5EF4-FFF2-40B4-BE49-F238E27FC236}">
                  <a16:creationId xmlns:a16="http://schemas.microsoft.com/office/drawing/2014/main" id="{6B026E25-4252-4317-9E3A-CC24265BFE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418" y="1658996"/>
              <a:ext cx="3147846" cy="328554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6AD64AEE-7AC7-4DDE-9842-D0CDDDEE67AE}"/>
                </a:ext>
              </a:extLst>
            </p:cNvPr>
            <p:cNvGrpSpPr/>
            <p:nvPr/>
          </p:nvGrpSpPr>
          <p:grpSpPr>
            <a:xfrm>
              <a:off x="37765" y="56783"/>
              <a:ext cx="12126133" cy="6750285"/>
              <a:chOff x="37765" y="56783"/>
              <a:chExt cx="12126133" cy="6750285"/>
            </a:xfrm>
          </p:grpSpPr>
          <p:grpSp>
            <p:nvGrpSpPr>
              <p:cNvPr id="5" name="Group 4">
                <a:extLst>
                  <a:ext uri="{FF2B5EF4-FFF2-40B4-BE49-F238E27FC236}">
                    <a16:creationId xmlns:a16="http://schemas.microsoft.com/office/drawing/2014/main" id="{4ACDF873-54EB-45CB-B1BD-2B4F1A8AD4AB}"/>
                  </a:ext>
                </a:extLst>
              </p:cNvPr>
              <p:cNvGrpSpPr/>
              <p:nvPr/>
            </p:nvGrpSpPr>
            <p:grpSpPr>
              <a:xfrm>
                <a:off x="3818276" y="83511"/>
                <a:ext cx="6196098" cy="3205082"/>
                <a:chOff x="3818276" y="83511"/>
                <a:chExt cx="6196098" cy="3205082"/>
              </a:xfrm>
            </p:grpSpPr>
            <p:cxnSp>
              <p:nvCxnSpPr>
                <p:cNvPr id="36" name="Straight Arrow Connector 35">
                  <a:extLst>
                    <a:ext uri="{FF2B5EF4-FFF2-40B4-BE49-F238E27FC236}">
                      <a16:creationId xmlns:a16="http://schemas.microsoft.com/office/drawing/2014/main" id="{BCC3515F-C52A-4E4E-B747-A1E149E5CAA2}"/>
                    </a:ext>
                  </a:extLst>
                </p:cNvPr>
                <p:cNvCxnSpPr>
                  <a:cxnSpLocks/>
                  <a:endCxn id="40" idx="2"/>
                </p:cNvCxnSpPr>
                <p:nvPr/>
              </p:nvCxnSpPr>
              <p:spPr>
                <a:xfrm flipV="1">
                  <a:off x="6797015" y="1006841"/>
                  <a:ext cx="489746" cy="1855759"/>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6C080C9-8770-4612-B1F3-CBF8042F5306}"/>
                    </a:ext>
                  </a:extLst>
                </p:cNvPr>
                <p:cNvCxnSpPr>
                  <a:cxnSpLocks/>
                  <a:endCxn id="38" idx="2"/>
                </p:cNvCxnSpPr>
                <p:nvPr/>
              </p:nvCxnSpPr>
              <p:spPr>
                <a:xfrm flipH="1" flipV="1">
                  <a:off x="4812944" y="1200080"/>
                  <a:ext cx="1371342" cy="1010167"/>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E2C172B-1925-4D68-B1BC-D1EE53190EF3}"/>
                    </a:ext>
                  </a:extLst>
                </p:cNvPr>
                <p:cNvSpPr txBox="1"/>
                <p:nvPr/>
              </p:nvSpPr>
              <p:spPr>
                <a:xfrm>
                  <a:off x="3818276" y="92084"/>
                  <a:ext cx="1989335" cy="1107996"/>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Banbury</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Celebration Day on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from 12:00 -21:00 at Spiceball Park, Banbury more info at: </a:t>
                  </a:r>
                  <a:r>
                    <a:rPr lang="en-GB" sz="600" u="sng" dirty="0">
                      <a:effectLst/>
                      <a:latin typeface="Poppins" panose="00000500000000000000" pitchFamily="2" charset="0"/>
                      <a:ea typeface="Calibri" panose="020F0502020204030204" pitchFamily="34" charset="0"/>
                      <a:hlinkClick r:id="rId3">
                        <a:extLst>
                          <a:ext uri="{A12FA001-AC4F-418D-AE19-62706E023703}">
                            <ahyp:hlinkClr xmlns:ahyp="http://schemas.microsoft.com/office/drawing/2018/hyperlinkcolor" val="tx"/>
                          </a:ext>
                        </a:extLst>
                      </a:hlinkClick>
                    </a:rPr>
                    <a:t>Coronation Celebrations (May) - Banbury Town Council</a:t>
                  </a:r>
                  <a:endParaRPr lang="en-GB" sz="600" u="sng" dirty="0">
                    <a:effectLst/>
                    <a:latin typeface="Poppins" panose="00000500000000000000" pitchFamily="2" charset="0"/>
                    <a:ea typeface="Calibri" panose="020F0502020204030204" pitchFamily="34" charset="0"/>
                  </a:endParaRPr>
                </a:p>
                <a:p>
                  <a:pPr marL="228600"/>
                  <a:endParaRPr lang="en-GB" sz="600" dirty="0">
                    <a:effectLst/>
                    <a:latin typeface="Arial" panose="020B0604020202020204" pitchFamily="34" charset="0"/>
                    <a:ea typeface="Calibri" panose="020F0502020204030204" pitchFamily="34" charset="0"/>
                  </a:endParaRPr>
                </a:p>
                <a:p>
                  <a:pPr marL="228600"/>
                  <a:r>
                    <a:rPr lang="en-GB" sz="600" u="none" strike="noStrike" dirty="0">
                      <a:effectLst/>
                      <a:latin typeface="Poppins" panose="00000500000000000000" pitchFamily="2" charset="0"/>
                      <a:ea typeface="Calibri" panose="020F0502020204030204" pitchFamily="34" charset="0"/>
                    </a:rPr>
                    <a:t>10</a:t>
                  </a:r>
                  <a:r>
                    <a:rPr lang="en-GB" sz="600" u="none" strike="noStrike" baseline="30000" dirty="0">
                      <a:effectLst/>
                      <a:latin typeface="Poppins" panose="00000500000000000000" pitchFamily="2" charset="0"/>
                      <a:ea typeface="Calibri" panose="020F0502020204030204" pitchFamily="34" charset="0"/>
                    </a:rPr>
                    <a:t>th</a:t>
                  </a:r>
                  <a:r>
                    <a:rPr lang="en-GB" sz="600" u="none" strike="noStrike" dirty="0">
                      <a:effectLst/>
                      <a:latin typeface="Poppins" panose="00000500000000000000" pitchFamily="2" charset="0"/>
                      <a:ea typeface="Calibri" panose="020F0502020204030204" pitchFamily="34" charset="0"/>
                    </a:rPr>
                    <a:t> May, Banbury Town Hall 18:30 – 20:30 – Multi Faith Group for an evening of songs and dance </a:t>
                  </a:r>
                  <a:endParaRPr lang="en-GB" sz="600" dirty="0">
                    <a:effectLst/>
                    <a:latin typeface="Arial" panose="020B0604020202020204" pitchFamily="34" charset="0"/>
                    <a:ea typeface="Calibri" panose="020F0502020204030204" pitchFamily="34" charset="0"/>
                  </a:endParaRPr>
                </a:p>
              </p:txBody>
            </p:sp>
            <p:sp>
              <p:nvSpPr>
                <p:cNvPr id="40" name="TextBox 39">
                  <a:extLst>
                    <a:ext uri="{FF2B5EF4-FFF2-40B4-BE49-F238E27FC236}">
                      <a16:creationId xmlns:a16="http://schemas.microsoft.com/office/drawing/2014/main" id="{30EB1F13-2EDE-419B-950A-B0B0F9E59332}"/>
                    </a:ext>
                  </a:extLst>
                </p:cNvPr>
                <p:cNvSpPr txBox="1"/>
                <p:nvPr/>
              </p:nvSpPr>
              <p:spPr>
                <a:xfrm>
                  <a:off x="5926930" y="83511"/>
                  <a:ext cx="2719662" cy="923330"/>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Bicester</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Picnic, The Garth, Bicester – timings TBC, ore info at: </a:t>
                  </a:r>
                  <a:r>
                    <a:rPr lang="en-GB" sz="600" u="sng" dirty="0">
                      <a:solidFill>
                        <a:srgbClr val="0000FF"/>
                      </a:solidFill>
                      <a:effectLst/>
                      <a:latin typeface="Poppins" panose="00000500000000000000" pitchFamily="2" charset="0"/>
                      <a:ea typeface="Calibri" panose="020F0502020204030204" pitchFamily="34" charset="0"/>
                      <a:hlinkClick r:id="rId4"/>
                    </a:rPr>
                    <a:t>The Coronation picnic at Garth park, Bicester – Coronation of His Majesty The King &amp; Her Majesty The Queen Consort</a:t>
                  </a:r>
                  <a:endParaRPr lang="en-GB" sz="600" u="sng" dirty="0">
                    <a:solidFill>
                      <a:srgbClr val="0000FF"/>
                    </a:solidFill>
                    <a:effectLst/>
                    <a:latin typeface="Poppins" panose="00000500000000000000" pitchFamily="2" charset="0"/>
                    <a:ea typeface="Calibri" panose="020F0502020204030204" pitchFamily="34" charset="0"/>
                  </a:endParaRPr>
                </a:p>
                <a:p>
                  <a:pPr marL="228600"/>
                  <a:endParaRPr lang="en-GB" sz="600" u="sng" dirty="0">
                    <a:solidFill>
                      <a:srgbClr val="0000FF"/>
                    </a:solidFill>
                    <a:latin typeface="Poppins" panose="00000500000000000000" pitchFamily="2" charset="0"/>
                    <a:ea typeface="Calibri" panose="020F0502020204030204" pitchFamily="34" charset="0"/>
                  </a:endParaRPr>
                </a:p>
                <a:p>
                  <a:pPr marL="228600"/>
                  <a:r>
                    <a:rPr lang="en-GB" sz="600" dirty="0">
                      <a:solidFill>
                        <a:srgbClr val="0000FF"/>
                      </a:solidFill>
                      <a:latin typeface="Poppins" panose="00000500000000000000" pitchFamily="2" charset="0"/>
                      <a:ea typeface="Calibri" panose="020F0502020204030204" pitchFamily="34" charset="0"/>
                    </a:rPr>
                    <a:t>Bicester Town Council Coronation Church service  at St </a:t>
                  </a:r>
                  <a:r>
                    <a:rPr lang="en-GB" sz="600" dirty="0" err="1">
                      <a:solidFill>
                        <a:srgbClr val="0000FF"/>
                      </a:solidFill>
                      <a:latin typeface="Poppins" panose="00000500000000000000" pitchFamily="2" charset="0"/>
                      <a:ea typeface="Calibri" panose="020F0502020204030204" pitchFamily="34" charset="0"/>
                    </a:rPr>
                    <a:t>Egburgs</a:t>
                  </a:r>
                  <a:r>
                    <a:rPr lang="en-GB" sz="600" dirty="0">
                      <a:solidFill>
                        <a:srgbClr val="0000FF"/>
                      </a:solidFill>
                      <a:latin typeface="Poppins" panose="00000500000000000000" pitchFamily="2" charset="0"/>
                      <a:ea typeface="Calibri" panose="020F0502020204030204" pitchFamily="34" charset="0"/>
                    </a:rPr>
                    <a:t> Church information: 0189 252915</a:t>
                  </a:r>
                  <a:endParaRPr lang="en-GB" sz="600" dirty="0">
                    <a:effectLst/>
                    <a:latin typeface="Arial" panose="020B0604020202020204" pitchFamily="34" charset="0"/>
                    <a:ea typeface="Calibri" panose="020F0502020204030204" pitchFamily="34" charset="0"/>
                  </a:endParaRPr>
                </a:p>
              </p:txBody>
            </p:sp>
            <p:cxnSp>
              <p:nvCxnSpPr>
                <p:cNvPr id="42" name="Straight Arrow Connector 41">
                  <a:extLst>
                    <a:ext uri="{FF2B5EF4-FFF2-40B4-BE49-F238E27FC236}">
                      <a16:creationId xmlns:a16="http://schemas.microsoft.com/office/drawing/2014/main" id="{D8F3EB25-04B2-40CF-A1DB-C993AC04DC58}"/>
                    </a:ext>
                  </a:extLst>
                </p:cNvPr>
                <p:cNvCxnSpPr>
                  <a:cxnSpLocks/>
                  <a:endCxn id="43" idx="2"/>
                </p:cNvCxnSpPr>
                <p:nvPr/>
              </p:nvCxnSpPr>
              <p:spPr>
                <a:xfrm flipV="1">
                  <a:off x="6393836" y="1015414"/>
                  <a:ext cx="2965218" cy="2273179"/>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3AE2BB-9CBC-45EF-B734-89A2A1E95713}"/>
                    </a:ext>
                  </a:extLst>
                </p:cNvPr>
                <p:cNvSpPr txBox="1"/>
                <p:nvPr/>
              </p:nvSpPr>
              <p:spPr>
                <a:xfrm>
                  <a:off x="8703734" y="92084"/>
                  <a:ext cx="1310640" cy="923330"/>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Kidlington</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6</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 Public viewing of the Coronation at Exeter Hall</a:t>
                  </a:r>
                </a:p>
                <a:p>
                  <a:pPr marL="228600"/>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 Big Lunch at Exeter Hall </a:t>
                  </a:r>
                  <a:endParaRPr lang="en-GB" sz="600" dirty="0">
                    <a:effectLst/>
                    <a:latin typeface="Arial" panose="020B0604020202020204" pitchFamily="34" charset="0"/>
                    <a:ea typeface="Calibri" panose="020F0502020204030204" pitchFamily="34" charset="0"/>
                  </a:endParaRPr>
                </a:p>
              </p:txBody>
            </p:sp>
            <p:sp>
              <p:nvSpPr>
                <p:cNvPr id="44" name="TextBox 43">
                  <a:extLst>
                    <a:ext uri="{FF2B5EF4-FFF2-40B4-BE49-F238E27FC236}">
                      <a16:creationId xmlns:a16="http://schemas.microsoft.com/office/drawing/2014/main" id="{15BCE91B-5EC6-4488-B706-CD8DC5EBA972}"/>
                    </a:ext>
                  </a:extLst>
                </p:cNvPr>
                <p:cNvSpPr txBox="1"/>
                <p:nvPr/>
              </p:nvSpPr>
              <p:spPr>
                <a:xfrm>
                  <a:off x="7389857" y="1078753"/>
                  <a:ext cx="1297102" cy="369332"/>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Weston on the Green</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r>
                    <a:rPr lang="en-GB" sz="600" dirty="0">
                      <a:effectLst/>
                      <a:latin typeface="Poppins" panose="00000500000000000000" pitchFamily="2" charset="0"/>
                      <a:ea typeface="Calibri" panose="020F0502020204030204" pitchFamily="34" charset="0"/>
                    </a:rPr>
                    <a:t>Afternoon Tea on Saturday – details TBC </a:t>
                  </a:r>
                  <a:endParaRPr lang="en-GB" sz="600" dirty="0">
                    <a:effectLst/>
                    <a:latin typeface="Arial" panose="020B0604020202020204" pitchFamily="34" charset="0"/>
                    <a:ea typeface="Calibri" panose="020F0502020204030204" pitchFamily="34" charset="0"/>
                  </a:endParaRPr>
                </a:p>
              </p:txBody>
            </p:sp>
            <p:cxnSp>
              <p:nvCxnSpPr>
                <p:cNvPr id="45" name="Straight Arrow Connector 44">
                  <a:extLst>
                    <a:ext uri="{FF2B5EF4-FFF2-40B4-BE49-F238E27FC236}">
                      <a16:creationId xmlns:a16="http://schemas.microsoft.com/office/drawing/2014/main" id="{96D11BFB-7796-4B37-9CD0-4AEF3A5C6621}"/>
                    </a:ext>
                  </a:extLst>
                </p:cNvPr>
                <p:cNvCxnSpPr>
                  <a:cxnSpLocks/>
                  <a:endCxn id="44" idx="2"/>
                </p:cNvCxnSpPr>
                <p:nvPr/>
              </p:nvCxnSpPr>
              <p:spPr>
                <a:xfrm flipV="1">
                  <a:off x="6842384" y="1448085"/>
                  <a:ext cx="1196024" cy="1479621"/>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C2A39ABD-6255-442F-BC7D-D5776240C81A}"/>
                  </a:ext>
                </a:extLst>
              </p:cNvPr>
              <p:cNvGrpSpPr/>
              <p:nvPr/>
            </p:nvGrpSpPr>
            <p:grpSpPr>
              <a:xfrm>
                <a:off x="6610186" y="87598"/>
                <a:ext cx="5553712" cy="3566417"/>
                <a:chOff x="6593989" y="87382"/>
                <a:chExt cx="5553712" cy="3566417"/>
              </a:xfrm>
            </p:grpSpPr>
            <p:cxnSp>
              <p:nvCxnSpPr>
                <p:cNvPr id="46" name="Straight Arrow Connector 45">
                  <a:extLst>
                    <a:ext uri="{FF2B5EF4-FFF2-40B4-BE49-F238E27FC236}">
                      <a16:creationId xmlns:a16="http://schemas.microsoft.com/office/drawing/2014/main" id="{264F82EE-0A93-41F8-A81C-07D559C55B26}"/>
                    </a:ext>
                  </a:extLst>
                </p:cNvPr>
                <p:cNvCxnSpPr>
                  <a:cxnSpLocks/>
                  <a:endCxn id="49" idx="1"/>
                </p:cNvCxnSpPr>
                <p:nvPr/>
              </p:nvCxnSpPr>
              <p:spPr>
                <a:xfrm flipV="1">
                  <a:off x="6593989" y="1241544"/>
                  <a:ext cx="3477527" cy="2412255"/>
                </a:xfrm>
                <a:prstGeom prst="straightConnector1">
                  <a:avLst/>
                </a:prstGeom>
                <a:ln w="2222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7B6B7FA-20C8-4294-9546-D6CE78209DBF}"/>
                    </a:ext>
                  </a:extLst>
                </p:cNvPr>
                <p:cNvSpPr txBox="1"/>
                <p:nvPr/>
              </p:nvSpPr>
              <p:spPr>
                <a:xfrm>
                  <a:off x="10071516" y="87382"/>
                  <a:ext cx="2076185" cy="2308324"/>
                </a:xfrm>
                <a:prstGeom prst="rect">
                  <a:avLst/>
                </a:prstGeom>
                <a:noFill/>
                <a:ln w="25400">
                  <a:solidFill>
                    <a:srgbClr val="FFFF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Oxford  City</a:t>
                  </a:r>
                </a:p>
                <a:p>
                  <a:pPr marL="228600"/>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Cream tea at St Lawrence Church, North Hinksey - More info at: </a:t>
                  </a:r>
                  <a:r>
                    <a:rPr lang="en-GB" sz="600" u="sng" dirty="0">
                      <a:solidFill>
                        <a:srgbClr val="000000"/>
                      </a:solidFill>
                      <a:effectLst/>
                      <a:latin typeface="Poppins" panose="00000500000000000000" pitchFamily="2" charset="0"/>
                      <a:ea typeface="Calibri" panose="020F0502020204030204" pitchFamily="34" charset="0"/>
                      <a:hlinkClick r:id="rId5"/>
                    </a:rPr>
                    <a:t>https://coronation.gov.uk/events/</a:t>
                  </a:r>
                  <a:endParaRPr lang="en-GB" sz="600" u="sng" dirty="0">
                    <a:solidFill>
                      <a:srgbClr val="000000"/>
                    </a:solidFill>
                    <a:effectLst/>
                    <a:latin typeface="Poppins" panose="00000500000000000000" pitchFamily="2" charset="0"/>
                    <a:ea typeface="Calibri" panose="020F0502020204030204" pitchFamily="34" charset="0"/>
                  </a:endParaRPr>
                </a:p>
                <a:p>
                  <a:pPr marL="228600"/>
                  <a:endParaRPr lang="en-GB" sz="600" u="sng" dirty="0">
                    <a:solidFill>
                      <a:srgbClr val="000000"/>
                    </a:solidFill>
                    <a:latin typeface="Poppins" panose="00000500000000000000" pitchFamily="2" charset="0"/>
                    <a:ea typeface="Calibri" panose="020F0502020204030204" pitchFamily="34" charset="0"/>
                  </a:endParaRPr>
                </a:p>
                <a:p>
                  <a:pPr marL="228600"/>
                  <a:r>
                    <a:rPr lang="en-GB" sz="600" dirty="0">
                      <a:solidFill>
                        <a:srgbClr val="000000"/>
                      </a:solidFill>
                      <a:latin typeface="Poppins" panose="00000500000000000000" pitchFamily="2" charset="0"/>
                      <a:ea typeface="Calibri" panose="020F0502020204030204" pitchFamily="34" charset="0"/>
                    </a:rPr>
                    <a:t>Bring and Share Lunch </a:t>
                  </a:r>
                  <a:r>
                    <a:rPr lang="en-GB" sz="600">
                      <a:solidFill>
                        <a:srgbClr val="000000"/>
                      </a:solidFill>
                      <a:latin typeface="Poppins" panose="00000500000000000000" pitchFamily="2" charset="0"/>
                      <a:ea typeface="Calibri" panose="020F0502020204030204" pitchFamily="34" charset="0"/>
                    </a:rPr>
                    <a:t>– Barton Sat </a:t>
                  </a:r>
                  <a:r>
                    <a:rPr lang="en-GB" sz="600" dirty="0">
                      <a:solidFill>
                        <a:srgbClr val="000000"/>
                      </a:solidFill>
                      <a:latin typeface="Poppins" panose="00000500000000000000" pitchFamily="2" charset="0"/>
                      <a:ea typeface="Calibri" panose="020F0502020204030204" pitchFamily="34" charset="0"/>
                    </a:rPr>
                    <a:t>7</a:t>
                  </a:r>
                  <a:r>
                    <a:rPr lang="en-GB" sz="600" baseline="30000" dirty="0">
                      <a:solidFill>
                        <a:srgbClr val="000000"/>
                      </a:solidFill>
                      <a:latin typeface="Poppins" panose="00000500000000000000" pitchFamily="2" charset="0"/>
                      <a:ea typeface="Calibri" panose="020F0502020204030204" pitchFamily="34" charset="0"/>
                    </a:rPr>
                    <a:t>th</a:t>
                  </a:r>
                  <a:r>
                    <a:rPr lang="en-GB" sz="600" dirty="0">
                      <a:solidFill>
                        <a:srgbClr val="000000"/>
                      </a:solidFill>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solidFill>
                        <a:srgbClr val="000000"/>
                      </a:solidFill>
                      <a:effectLst/>
                      <a:latin typeface="Poppins" panose="00000500000000000000" pitchFamily="2" charset="0"/>
                      <a:ea typeface="Calibri" panose="020F0502020204030204" pitchFamily="34" charset="0"/>
                    </a:rPr>
                    <a:t>Barton Community Centre – Sunday 8</a:t>
                  </a:r>
                  <a:r>
                    <a:rPr lang="en-GB" sz="600" baseline="30000" dirty="0">
                      <a:solidFill>
                        <a:srgbClr val="000000"/>
                      </a:solidFill>
                      <a:effectLst/>
                      <a:latin typeface="Poppins" panose="00000500000000000000" pitchFamily="2" charset="0"/>
                      <a:ea typeface="Calibri" panose="020F0502020204030204" pitchFamily="34" charset="0"/>
                    </a:rPr>
                    <a:t>th</a:t>
                  </a:r>
                  <a:r>
                    <a:rPr lang="en-GB" sz="600" dirty="0">
                      <a:solidFill>
                        <a:srgbClr val="000000"/>
                      </a:solidFill>
                      <a:effectLst/>
                      <a:latin typeface="Poppins" panose="00000500000000000000" pitchFamily="2" charset="0"/>
                      <a:ea typeface="Calibri" panose="020F0502020204030204" pitchFamily="34" charset="0"/>
                    </a:rPr>
                    <a:t> Party – more info from: </a:t>
                  </a:r>
                  <a:r>
                    <a:rPr lang="en-GB" sz="600" u="sng" dirty="0">
                      <a:solidFill>
                        <a:srgbClr val="0000FF"/>
                      </a:solidFill>
                      <a:effectLst/>
                      <a:latin typeface="Arial" panose="020B0604020202020204" pitchFamily="34" charset="0"/>
                      <a:ea typeface="Times New Roman" panose="02020603050405020304" pitchFamily="18" charset="0"/>
                      <a:hlinkClick r:id="rId6"/>
                    </a:rPr>
                    <a:t>susanholden@hotmail.com</a:t>
                  </a:r>
                  <a:endParaRPr lang="en-GB" sz="600" dirty="0">
                    <a:effectLst/>
                    <a:latin typeface="Arial" panose="020B0604020202020204" pitchFamily="34" charset="0"/>
                    <a:ea typeface="Calibri" panose="020F0502020204030204" pitchFamily="34" charset="0"/>
                  </a:endParaRPr>
                </a:p>
                <a:p>
                  <a:pPr marL="228600"/>
                  <a:r>
                    <a:rPr lang="en-GB" sz="600" dirty="0">
                      <a:solidFill>
                        <a:srgbClr val="000000"/>
                      </a:solidFill>
                      <a:effectLst/>
                      <a:latin typeface="Poppins" panose="00000500000000000000" pitchFamily="2" charset="0"/>
                      <a:ea typeface="Calibri" panose="020F0502020204030204" pitchFamily="34" charset="0"/>
                    </a:rPr>
                    <a:t>The Ley’s fete has been rescheduled –</a:t>
                  </a:r>
                  <a:r>
                    <a:rPr lang="en-GB" sz="600" b="1" dirty="0">
                      <a:effectLst/>
                      <a:latin typeface="Poppins" panose="00000500000000000000" pitchFamily="2" charset="0"/>
                      <a:ea typeface="Calibri" panose="020F0502020204030204" pitchFamily="34" charset="0"/>
                    </a:rPr>
                    <a:t> contact </a:t>
                  </a:r>
                  <a:r>
                    <a:rPr lang="en-GB" sz="600" u="sng" dirty="0">
                      <a:solidFill>
                        <a:srgbClr val="0000FF"/>
                      </a:solidFill>
                      <a:effectLst/>
                      <a:latin typeface="Arial" panose="020B0604020202020204" pitchFamily="34" charset="0"/>
                      <a:ea typeface="Times New Roman" panose="02020603050405020304" pitchFamily="18" charset="0"/>
                      <a:hlinkClick r:id="rId7"/>
                    </a:rPr>
                    <a:t>ewa@opaoxford.org</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solidFill>
                        <a:srgbClr val="000000"/>
                      </a:solidFill>
                      <a:effectLst/>
                      <a:latin typeface="Poppins" panose="00000500000000000000" pitchFamily="2" charset="0"/>
                      <a:ea typeface="Calibri" panose="020F0502020204030204" pitchFamily="34" charset="0"/>
                    </a:rPr>
                    <a:t>Monday 8</a:t>
                  </a:r>
                  <a:r>
                    <a:rPr lang="en-GB" sz="600" baseline="30000" dirty="0">
                      <a:solidFill>
                        <a:srgbClr val="000000"/>
                      </a:solidFill>
                      <a:effectLst/>
                      <a:latin typeface="Poppins" panose="00000500000000000000" pitchFamily="2" charset="0"/>
                      <a:ea typeface="Calibri" panose="020F0502020204030204" pitchFamily="34" charset="0"/>
                    </a:rPr>
                    <a:t>th</a:t>
                  </a:r>
                  <a:r>
                    <a:rPr lang="en-GB" sz="600" dirty="0">
                      <a:solidFill>
                        <a:srgbClr val="000000"/>
                      </a:solidFill>
                      <a:effectLst/>
                      <a:latin typeface="Poppins" panose="00000500000000000000" pitchFamily="2" charset="0"/>
                      <a:ea typeface="Calibri" panose="020F0502020204030204" pitchFamily="34" charset="0"/>
                    </a:rPr>
                    <a:t> May, Flo’s – The Place in the Park – East Oxford’s Volunteers - </a:t>
                  </a:r>
                  <a:r>
                    <a:rPr lang="en-GB" sz="600" u="sng" dirty="0">
                      <a:solidFill>
                        <a:srgbClr val="0000FF"/>
                      </a:solidFill>
                      <a:effectLst/>
                      <a:latin typeface="Arial" panose="020B0604020202020204" pitchFamily="34" charset="0"/>
                      <a:ea typeface="Calibri" panose="020F0502020204030204" pitchFamily="34" charset="0"/>
                      <a:hlinkClick r:id="rId8"/>
                    </a:rPr>
                    <a:t>Celebrating East Oxford's Volunteers Day Tickets, Mon 8 May 2023 at 12:30 | Eventbrite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solidFill>
                        <a:srgbClr val="000000"/>
                      </a:solidFill>
                      <a:effectLst/>
                      <a:latin typeface="Poppins" panose="00000500000000000000" pitchFamily="2" charset="0"/>
                      <a:ea typeface="Calibri" panose="020F0502020204030204" pitchFamily="34" charset="0"/>
                    </a:rPr>
                    <a:t>Coronation Big Lunch, Sunday 7</a:t>
                  </a:r>
                  <a:r>
                    <a:rPr lang="en-GB" sz="600" baseline="30000" dirty="0">
                      <a:solidFill>
                        <a:srgbClr val="000000"/>
                      </a:solidFill>
                      <a:effectLst/>
                      <a:latin typeface="Poppins" panose="00000500000000000000" pitchFamily="2" charset="0"/>
                      <a:ea typeface="Calibri" panose="020F0502020204030204" pitchFamily="34" charset="0"/>
                    </a:rPr>
                    <a:t>th</a:t>
                  </a:r>
                  <a:r>
                    <a:rPr lang="en-GB" sz="600" dirty="0">
                      <a:solidFill>
                        <a:srgbClr val="000000"/>
                      </a:solidFill>
                      <a:effectLst/>
                      <a:latin typeface="Poppins" panose="00000500000000000000" pitchFamily="2" charset="0"/>
                      <a:ea typeface="Calibri" panose="020F0502020204030204" pitchFamily="34" charset="0"/>
                    </a:rPr>
                    <a:t> May at Asian Cultural Centre -</a:t>
                  </a:r>
                  <a:r>
                    <a:rPr lang="en-GB" sz="600" dirty="0">
                      <a:effectLst/>
                      <a:latin typeface="Poppins" panose="00000500000000000000" pitchFamily="2" charset="0"/>
                      <a:ea typeface="Calibri" panose="020F0502020204030204" pitchFamily="34" charset="0"/>
                    </a:rPr>
                    <a:t> https://www.eventbrite.co.uk/e/coronation-big-lunch-oxford-interfaith-community-lunch-tickets-601584093217</a:t>
                  </a:r>
                  <a:endParaRPr lang="en-GB" sz="600" dirty="0">
                    <a:effectLst/>
                    <a:latin typeface="Arial" panose="020B0604020202020204" pitchFamily="34" charset="0"/>
                    <a:ea typeface="Calibri" panose="020F0502020204030204" pitchFamily="34" charset="0"/>
                  </a:endParaRPr>
                </a:p>
              </p:txBody>
            </p:sp>
          </p:grpSp>
          <p:grpSp>
            <p:nvGrpSpPr>
              <p:cNvPr id="9" name="Group 8">
                <a:extLst>
                  <a:ext uri="{FF2B5EF4-FFF2-40B4-BE49-F238E27FC236}">
                    <a16:creationId xmlns:a16="http://schemas.microsoft.com/office/drawing/2014/main" id="{BEDD0B7C-7F50-4F04-A134-C181D4F531DA}"/>
                  </a:ext>
                </a:extLst>
              </p:cNvPr>
              <p:cNvGrpSpPr/>
              <p:nvPr/>
            </p:nvGrpSpPr>
            <p:grpSpPr>
              <a:xfrm>
                <a:off x="6536355" y="2389485"/>
                <a:ext cx="5429130" cy="4125254"/>
                <a:chOff x="6536355" y="2389485"/>
                <a:chExt cx="5429130" cy="4125254"/>
              </a:xfrm>
            </p:grpSpPr>
            <p:sp>
              <p:nvSpPr>
                <p:cNvPr id="50" name="TextBox 49">
                  <a:extLst>
                    <a:ext uri="{FF2B5EF4-FFF2-40B4-BE49-F238E27FC236}">
                      <a16:creationId xmlns:a16="http://schemas.microsoft.com/office/drawing/2014/main" id="{7696F370-9096-4B85-8449-81D76C6F04E6}"/>
                    </a:ext>
                  </a:extLst>
                </p:cNvPr>
                <p:cNvSpPr txBox="1"/>
                <p:nvPr/>
              </p:nvSpPr>
              <p:spPr>
                <a:xfrm>
                  <a:off x="8043498" y="5591409"/>
                  <a:ext cx="3147846" cy="923330"/>
                </a:xfrm>
                <a:prstGeom prst="rect">
                  <a:avLst/>
                </a:prstGeom>
                <a:noFill/>
                <a:ln w="25400">
                  <a:solidFill>
                    <a:srgbClr val="00B0F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Didcot</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Barn Dance. Hosted by Didcot Town Council at Didcot Civic Hall on Saturday 29 April from 7pm – 11.30pm – </a:t>
                  </a:r>
                  <a:r>
                    <a:rPr lang="en-GB" sz="600" dirty="0">
                      <a:effectLst/>
                      <a:latin typeface="Poppins" panose="00000500000000000000" pitchFamily="2" charset="0"/>
                      <a:ea typeface="Calibri" panose="020F0502020204030204" pitchFamily="34" charset="0"/>
                      <a:hlinkClick r:id="rId9"/>
                    </a:rPr>
                    <a:t>More information available on the town council events webpage</a:t>
                  </a:r>
                  <a:r>
                    <a:rPr lang="en-GB" sz="600" dirty="0">
                      <a:effectLst/>
                      <a:latin typeface="Poppins" panose="00000500000000000000" pitchFamily="2" charset="0"/>
                      <a:ea typeface="Calibri" panose="020F0502020204030204" pitchFamily="34" charset="0"/>
                    </a:rPr>
                    <a:t>.</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Kings Coronation Celebration with entertainment. Hosted by Style Acre at Boundary Park, Didcot, on Saturday 6 May from 2pm – 11pm – </a:t>
                  </a:r>
                  <a:r>
                    <a:rPr lang="en-GB" sz="600" dirty="0">
                      <a:effectLst/>
                      <a:latin typeface="Poppins" panose="00000500000000000000" pitchFamily="2" charset="0"/>
                      <a:ea typeface="Calibri" panose="020F0502020204030204" pitchFamily="34" charset="0"/>
                      <a:hlinkClick r:id="rId10"/>
                    </a:rPr>
                    <a:t>More information available on the Style Acre Facebook page.</a:t>
                  </a:r>
                  <a:endParaRPr lang="en-GB" sz="600" dirty="0">
                    <a:effectLst/>
                    <a:latin typeface="Arial" panose="020B0604020202020204" pitchFamily="34" charset="0"/>
                    <a:ea typeface="Calibri" panose="020F0502020204030204" pitchFamily="34" charset="0"/>
                  </a:endParaRPr>
                </a:p>
              </p:txBody>
            </p:sp>
            <p:cxnSp>
              <p:nvCxnSpPr>
                <p:cNvPr id="51" name="Straight Arrow Connector 50">
                  <a:extLst>
                    <a:ext uri="{FF2B5EF4-FFF2-40B4-BE49-F238E27FC236}">
                      <a16:creationId xmlns:a16="http://schemas.microsoft.com/office/drawing/2014/main" id="{63821636-9344-4799-AEF9-F60EA2E69585}"/>
                    </a:ext>
                  </a:extLst>
                </p:cNvPr>
                <p:cNvCxnSpPr>
                  <a:cxnSpLocks/>
                  <a:endCxn id="52" idx="1"/>
                </p:cNvCxnSpPr>
                <p:nvPr/>
              </p:nvCxnSpPr>
              <p:spPr>
                <a:xfrm>
                  <a:off x="7639330" y="4562798"/>
                  <a:ext cx="2195360" cy="372920"/>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905D6BA-CA7F-41F6-91EB-AEEF30C9C3CB}"/>
                    </a:ext>
                  </a:extLst>
                </p:cNvPr>
                <p:cNvSpPr txBox="1"/>
                <p:nvPr/>
              </p:nvSpPr>
              <p:spPr>
                <a:xfrm>
                  <a:off x="9834690" y="4381720"/>
                  <a:ext cx="2047359" cy="1107996"/>
                </a:xfrm>
                <a:prstGeom prst="rect">
                  <a:avLst/>
                </a:prstGeom>
                <a:noFill/>
                <a:ln w="25400">
                  <a:solidFill>
                    <a:srgbClr val="00B0F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Henley</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Kings Coronation Celebration with a large TV and entertainment. Hosted by Henley Town Council at Henley Market Place, from Saturday 6 – 8 May from 10am – 5pm – </a:t>
                  </a:r>
                  <a:r>
                    <a:rPr lang="en-GB" sz="600" u="sng" dirty="0">
                      <a:solidFill>
                        <a:srgbClr val="0000FF"/>
                      </a:solidFill>
                      <a:effectLst/>
                      <a:latin typeface="Poppins" panose="00000500000000000000" pitchFamily="2" charset="0"/>
                      <a:ea typeface="Calibri" panose="020F0502020204030204" pitchFamily="34" charset="0"/>
                      <a:hlinkClick r:id="rId11"/>
                    </a:rPr>
                    <a:t>More information available on the town council website.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Monday 8</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 Henley Coronation Flotilla and Charity Stands along the river </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p:txBody>
            </p:sp>
            <p:sp>
              <p:nvSpPr>
                <p:cNvPr id="53" name="TextBox 52">
                  <a:extLst>
                    <a:ext uri="{FF2B5EF4-FFF2-40B4-BE49-F238E27FC236}">
                      <a16:creationId xmlns:a16="http://schemas.microsoft.com/office/drawing/2014/main" id="{6AE63BEB-3E44-4402-90E7-8C9F6D92FFBE}"/>
                    </a:ext>
                  </a:extLst>
                </p:cNvPr>
                <p:cNvSpPr txBox="1"/>
                <p:nvPr/>
              </p:nvSpPr>
              <p:spPr>
                <a:xfrm>
                  <a:off x="10167165" y="2457850"/>
                  <a:ext cx="1798320" cy="1015663"/>
                </a:xfrm>
                <a:prstGeom prst="rect">
                  <a:avLst/>
                </a:prstGeom>
                <a:noFill/>
                <a:ln w="25400">
                  <a:solidFill>
                    <a:srgbClr val="00B0F0"/>
                  </a:solidFill>
                </a:ln>
              </p:spPr>
              <p:txBody>
                <a:bodyPr wrap="square">
                  <a:spAutoFit/>
                </a:bodyPr>
                <a:lstStyle/>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a:effectLst/>
                      <a:latin typeface="Poppins" panose="00000500000000000000" pitchFamily="2" charset="0"/>
                      <a:ea typeface="Calibri" panose="020F0502020204030204" pitchFamily="34" charset="0"/>
                    </a:rPr>
                    <a:t>Dorchester-on-Thames</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The Big Dorchester street party with entertainment. Hosted by Dorchester Parish Council on Queen Street, on Sunday 7 May from 3pm – 8pm – </a:t>
                  </a:r>
                  <a:r>
                    <a:rPr lang="en-GB" sz="600" dirty="0">
                      <a:effectLst/>
                      <a:latin typeface="Poppins" panose="00000500000000000000" pitchFamily="2" charset="0"/>
                      <a:ea typeface="Calibri" panose="020F0502020204030204" pitchFamily="34" charset="0"/>
                      <a:hlinkClick r:id="rId12"/>
                    </a:rPr>
                    <a:t>More information available on the Dorchester Parish Council webpage.</a:t>
                  </a:r>
                  <a:endParaRPr lang="en-GB" sz="600" dirty="0">
                    <a:effectLst/>
                    <a:latin typeface="Arial" panose="020B0604020202020204" pitchFamily="34" charset="0"/>
                    <a:ea typeface="Calibri" panose="020F0502020204030204" pitchFamily="34" charset="0"/>
                  </a:endParaRPr>
                </a:p>
              </p:txBody>
            </p:sp>
            <p:sp>
              <p:nvSpPr>
                <p:cNvPr id="54" name="TextBox 53">
                  <a:extLst>
                    <a:ext uri="{FF2B5EF4-FFF2-40B4-BE49-F238E27FC236}">
                      <a16:creationId xmlns:a16="http://schemas.microsoft.com/office/drawing/2014/main" id="{34D64E7A-364C-4C14-80DC-6F8C40921960}"/>
                    </a:ext>
                  </a:extLst>
                </p:cNvPr>
                <p:cNvSpPr txBox="1"/>
                <p:nvPr/>
              </p:nvSpPr>
              <p:spPr>
                <a:xfrm>
                  <a:off x="8806165" y="3579862"/>
                  <a:ext cx="2311008" cy="646331"/>
                </a:xfrm>
                <a:prstGeom prst="rect">
                  <a:avLst/>
                </a:prstGeom>
                <a:noFill/>
                <a:ln w="25400">
                  <a:solidFill>
                    <a:srgbClr val="00B0F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Wallingford</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Celebrations. Hosted by Wallingford Town Council at The Castle Gardens, Wallingford from 6 – 8 May – </a:t>
                  </a:r>
                  <a:r>
                    <a:rPr lang="en-GB" sz="600" u="sng" dirty="0">
                      <a:solidFill>
                        <a:srgbClr val="0000FF"/>
                      </a:solidFill>
                      <a:effectLst/>
                      <a:latin typeface="Poppins" panose="00000500000000000000" pitchFamily="2" charset="0"/>
                      <a:ea typeface="Calibri" panose="020F0502020204030204" pitchFamily="34" charset="0"/>
                      <a:hlinkClick r:id="rId13"/>
                    </a:rPr>
                    <a:t>More information available on the town council website.</a:t>
                  </a:r>
                  <a:endParaRPr lang="en-GB" sz="600" dirty="0">
                    <a:effectLst/>
                    <a:latin typeface="Arial" panose="020B0604020202020204" pitchFamily="34" charset="0"/>
                    <a:ea typeface="Calibri" panose="020F0502020204030204" pitchFamily="34" charset="0"/>
                  </a:endParaRPr>
                </a:p>
              </p:txBody>
            </p:sp>
            <p:sp>
              <p:nvSpPr>
                <p:cNvPr id="55" name="TextBox 54">
                  <a:extLst>
                    <a:ext uri="{FF2B5EF4-FFF2-40B4-BE49-F238E27FC236}">
                      <a16:creationId xmlns:a16="http://schemas.microsoft.com/office/drawing/2014/main" id="{0C4D95F9-D54A-4335-AEC3-DC1F1C8E697C}"/>
                    </a:ext>
                  </a:extLst>
                </p:cNvPr>
                <p:cNvSpPr txBox="1"/>
                <p:nvPr/>
              </p:nvSpPr>
              <p:spPr>
                <a:xfrm>
                  <a:off x="8589336" y="2389485"/>
                  <a:ext cx="1069362" cy="646331"/>
                </a:xfrm>
                <a:prstGeom prst="rect">
                  <a:avLst/>
                </a:prstGeom>
                <a:noFill/>
                <a:ln w="25400">
                  <a:solidFill>
                    <a:srgbClr val="00B0F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Thame</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Events TBC - </a:t>
                  </a:r>
                  <a:r>
                    <a:rPr lang="en-GB" sz="600" u="sng" dirty="0">
                      <a:solidFill>
                        <a:srgbClr val="0000FF"/>
                      </a:solidFill>
                      <a:effectLst/>
                      <a:latin typeface="Poppins" panose="00000500000000000000" pitchFamily="2" charset="0"/>
                      <a:ea typeface="Calibri" panose="020F0502020204030204" pitchFamily="34" charset="0"/>
                      <a:hlinkClick r:id="rId14"/>
                    </a:rPr>
                    <a:t>Festivals and Events - Thame Town Council</a:t>
                  </a:r>
                  <a:endParaRPr lang="en-GB" sz="600" dirty="0">
                    <a:effectLst/>
                    <a:latin typeface="Arial" panose="020B0604020202020204" pitchFamily="34" charset="0"/>
                    <a:ea typeface="Calibri" panose="020F0502020204030204" pitchFamily="34" charset="0"/>
                  </a:endParaRPr>
                </a:p>
              </p:txBody>
            </p:sp>
            <p:cxnSp>
              <p:nvCxnSpPr>
                <p:cNvPr id="56" name="Straight Arrow Connector 55">
                  <a:extLst>
                    <a:ext uri="{FF2B5EF4-FFF2-40B4-BE49-F238E27FC236}">
                      <a16:creationId xmlns:a16="http://schemas.microsoft.com/office/drawing/2014/main" id="{1AC6FF42-1E99-4F95-9423-B21E677C7C00}"/>
                    </a:ext>
                  </a:extLst>
                </p:cNvPr>
                <p:cNvCxnSpPr>
                  <a:cxnSpLocks/>
                  <a:endCxn id="53" idx="1"/>
                </p:cNvCxnSpPr>
                <p:nvPr/>
              </p:nvCxnSpPr>
              <p:spPr>
                <a:xfrm flipV="1">
                  <a:off x="6641915" y="2965682"/>
                  <a:ext cx="3525250" cy="1131725"/>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8D57F7E-965B-4506-9744-D1839279C434}"/>
                    </a:ext>
                  </a:extLst>
                </p:cNvPr>
                <p:cNvCxnSpPr>
                  <a:cxnSpLocks/>
                  <a:endCxn id="50" idx="1"/>
                </p:cNvCxnSpPr>
                <p:nvPr/>
              </p:nvCxnSpPr>
              <p:spPr>
                <a:xfrm>
                  <a:off x="6536355" y="4229996"/>
                  <a:ext cx="1507143" cy="1823078"/>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7B82719-31E3-4B48-A06D-47AEC6E39FEC}"/>
                    </a:ext>
                  </a:extLst>
                </p:cNvPr>
                <p:cNvCxnSpPr>
                  <a:cxnSpLocks/>
                  <a:endCxn id="55" idx="1"/>
                </p:cNvCxnSpPr>
                <p:nvPr/>
              </p:nvCxnSpPr>
              <p:spPr>
                <a:xfrm flipV="1">
                  <a:off x="7440752" y="2712651"/>
                  <a:ext cx="1148584" cy="891296"/>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03FAE81-9CEB-41CA-BAC5-F55D73C5EB24}"/>
                    </a:ext>
                  </a:extLst>
                </p:cNvPr>
                <p:cNvCxnSpPr>
                  <a:cxnSpLocks/>
                  <a:endCxn id="54" idx="1"/>
                </p:cNvCxnSpPr>
                <p:nvPr/>
              </p:nvCxnSpPr>
              <p:spPr>
                <a:xfrm flipV="1">
                  <a:off x="6915784" y="3903028"/>
                  <a:ext cx="1890381" cy="373062"/>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F70CAEA5-5050-4F92-8604-B97E37E2EAFD}"/>
                  </a:ext>
                </a:extLst>
              </p:cNvPr>
              <p:cNvGrpSpPr/>
              <p:nvPr/>
            </p:nvGrpSpPr>
            <p:grpSpPr>
              <a:xfrm>
                <a:off x="947005" y="3940748"/>
                <a:ext cx="6909152" cy="2866320"/>
                <a:chOff x="947005" y="3940748"/>
                <a:chExt cx="6909152" cy="2866320"/>
              </a:xfrm>
            </p:grpSpPr>
            <p:sp>
              <p:nvSpPr>
                <p:cNvPr id="61" name="TextBox 60">
                  <a:extLst>
                    <a:ext uri="{FF2B5EF4-FFF2-40B4-BE49-F238E27FC236}">
                      <a16:creationId xmlns:a16="http://schemas.microsoft.com/office/drawing/2014/main" id="{A71DE688-C540-4F39-B7ED-A2ED939C702B}"/>
                    </a:ext>
                  </a:extLst>
                </p:cNvPr>
                <p:cNvSpPr txBox="1"/>
                <p:nvPr/>
              </p:nvSpPr>
              <p:spPr>
                <a:xfrm>
                  <a:off x="4461566" y="5172218"/>
                  <a:ext cx="1984098" cy="553998"/>
                </a:xfrm>
                <a:prstGeom prst="rect">
                  <a:avLst/>
                </a:prstGeom>
                <a:noFill/>
                <a:ln w="25400">
                  <a:solidFill>
                    <a:srgbClr val="F513BA"/>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Wantage</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Family Coronation Day, Wantage Market Square, 10:00 – 18:00 more info at </a:t>
                  </a:r>
                  <a:r>
                    <a:rPr lang="en-GB" sz="600" u="sng" dirty="0">
                      <a:solidFill>
                        <a:srgbClr val="0000FF"/>
                      </a:solidFill>
                      <a:effectLst/>
                      <a:latin typeface="Poppins" panose="00000500000000000000" pitchFamily="2" charset="0"/>
                      <a:ea typeface="Calibri" panose="020F0502020204030204" pitchFamily="34" charset="0"/>
                      <a:hlinkClick r:id="rId15"/>
                    </a:rPr>
                    <a:t>Events for April 2023 – Wantage Town Council</a:t>
                  </a:r>
                  <a:endParaRPr lang="en-GB" sz="600" dirty="0">
                    <a:effectLst/>
                    <a:latin typeface="Arial" panose="020B0604020202020204" pitchFamily="34" charset="0"/>
                    <a:ea typeface="Calibri" panose="020F0502020204030204" pitchFamily="34" charset="0"/>
                  </a:endParaRPr>
                </a:p>
              </p:txBody>
            </p:sp>
            <p:cxnSp>
              <p:nvCxnSpPr>
                <p:cNvPr id="63" name="Straight Arrow Connector 62">
                  <a:extLst>
                    <a:ext uri="{FF2B5EF4-FFF2-40B4-BE49-F238E27FC236}">
                      <a16:creationId xmlns:a16="http://schemas.microsoft.com/office/drawing/2014/main" id="{AF5EE19B-0273-4A4C-89DE-AEDA4D236F3E}"/>
                    </a:ext>
                  </a:extLst>
                </p:cNvPr>
                <p:cNvCxnSpPr>
                  <a:cxnSpLocks/>
                  <a:endCxn id="61" idx="0"/>
                </p:cNvCxnSpPr>
                <p:nvPr/>
              </p:nvCxnSpPr>
              <p:spPr>
                <a:xfrm flipH="1">
                  <a:off x="5453615" y="4381720"/>
                  <a:ext cx="411668" cy="790498"/>
                </a:xfrm>
                <a:prstGeom prst="straightConnector1">
                  <a:avLst/>
                </a:prstGeom>
                <a:ln w="22225">
                  <a:solidFill>
                    <a:srgbClr val="F513BA"/>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A0FAB4FA-6E17-4A14-B8B9-DDE29D1143D4}"/>
                    </a:ext>
                  </a:extLst>
                </p:cNvPr>
                <p:cNvSpPr txBox="1"/>
                <p:nvPr/>
              </p:nvSpPr>
              <p:spPr>
                <a:xfrm>
                  <a:off x="5359212" y="5976071"/>
                  <a:ext cx="2496945" cy="830997"/>
                </a:xfrm>
                <a:prstGeom prst="rect">
                  <a:avLst/>
                </a:prstGeom>
                <a:noFill/>
                <a:ln w="25400">
                  <a:solidFill>
                    <a:srgbClr val="F513BA"/>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Abingdon</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Bun Throwing, Abingdon Market Place on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at 16:00</a:t>
                  </a:r>
                </a:p>
                <a:p>
                  <a:pPr marL="228600"/>
                  <a:endParaRPr lang="en-GB" sz="600" dirty="0">
                    <a:latin typeface="Poppins" panose="00000500000000000000" pitchFamily="2"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Coronation Service, </a:t>
                  </a:r>
                  <a:r>
                    <a:rPr lang="en-GB" sz="600" dirty="0">
                      <a:solidFill>
                        <a:srgbClr val="313131"/>
                      </a:solidFill>
                      <a:effectLst/>
                      <a:latin typeface="Helvetica Neue"/>
                      <a:ea typeface="Calibri" panose="020F0502020204030204" pitchFamily="34" charset="0"/>
                    </a:rPr>
                    <a:t>5th May 2023 at 7.30pm</a:t>
                  </a:r>
                  <a:endParaRPr lang="en-GB" sz="600" dirty="0">
                    <a:effectLst/>
                    <a:latin typeface="Calibri" panose="020F0502020204030204" pitchFamily="34" charset="0"/>
                    <a:ea typeface="Calibri" panose="020F0502020204030204" pitchFamily="34" charset="0"/>
                  </a:endParaRPr>
                </a:p>
                <a:p>
                  <a:r>
                    <a:rPr lang="en-GB" sz="600" dirty="0">
                      <a:solidFill>
                        <a:srgbClr val="313131"/>
                      </a:solidFill>
                      <a:effectLst/>
                      <a:latin typeface="Helvetica Neue"/>
                      <a:ea typeface="Calibri" panose="020F0502020204030204" pitchFamily="34" charset="0"/>
                    </a:rPr>
                    <a:t>in St Helen’s Church, Abingdon</a:t>
                  </a:r>
                  <a:endParaRPr lang="en-GB" sz="600" dirty="0">
                    <a:effectLst/>
                    <a:latin typeface="Calibri" panose="020F0502020204030204" pitchFamily="34" charset="0"/>
                    <a:ea typeface="Calibri" panose="020F0502020204030204" pitchFamily="34" charset="0"/>
                  </a:endParaRPr>
                </a:p>
                <a:p>
                  <a:pPr marL="228600"/>
                  <a:endParaRPr lang="en-GB" sz="600" dirty="0">
                    <a:effectLst/>
                    <a:latin typeface="Arial" panose="020B0604020202020204" pitchFamily="34" charset="0"/>
                    <a:ea typeface="Calibri" panose="020F0502020204030204" pitchFamily="34" charset="0"/>
                  </a:endParaRPr>
                </a:p>
              </p:txBody>
            </p:sp>
            <p:cxnSp>
              <p:nvCxnSpPr>
                <p:cNvPr id="65" name="Straight Arrow Connector 64">
                  <a:extLst>
                    <a:ext uri="{FF2B5EF4-FFF2-40B4-BE49-F238E27FC236}">
                      <a16:creationId xmlns:a16="http://schemas.microsoft.com/office/drawing/2014/main" id="{3FD57057-10A5-48AF-8041-1D883F5987F1}"/>
                    </a:ext>
                  </a:extLst>
                </p:cNvPr>
                <p:cNvCxnSpPr>
                  <a:cxnSpLocks/>
                  <a:endCxn id="64" idx="0"/>
                </p:cNvCxnSpPr>
                <p:nvPr/>
              </p:nvCxnSpPr>
              <p:spPr>
                <a:xfrm>
                  <a:off x="6416758" y="3940748"/>
                  <a:ext cx="190927" cy="2035323"/>
                </a:xfrm>
                <a:prstGeom prst="straightConnector1">
                  <a:avLst/>
                </a:prstGeom>
                <a:ln w="22225">
                  <a:solidFill>
                    <a:srgbClr val="F513BA"/>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45815B6-BFA1-480A-BCC8-7443D00E01A3}"/>
                    </a:ext>
                  </a:extLst>
                </p:cNvPr>
                <p:cNvCxnSpPr>
                  <a:cxnSpLocks/>
                  <a:endCxn id="67" idx="0"/>
                </p:cNvCxnSpPr>
                <p:nvPr/>
              </p:nvCxnSpPr>
              <p:spPr>
                <a:xfrm flipH="1">
                  <a:off x="2984287" y="4270367"/>
                  <a:ext cx="2429732" cy="1575638"/>
                </a:xfrm>
                <a:prstGeom prst="straightConnector1">
                  <a:avLst/>
                </a:prstGeom>
                <a:ln w="22225">
                  <a:solidFill>
                    <a:srgbClr val="F513BA"/>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3435195-5482-4E27-89A2-F6B8E19603EE}"/>
                    </a:ext>
                  </a:extLst>
                </p:cNvPr>
                <p:cNvSpPr txBox="1"/>
                <p:nvPr/>
              </p:nvSpPr>
              <p:spPr>
                <a:xfrm>
                  <a:off x="1375409" y="5846005"/>
                  <a:ext cx="3217756" cy="923330"/>
                </a:xfrm>
                <a:prstGeom prst="rect">
                  <a:avLst/>
                </a:prstGeom>
                <a:noFill/>
                <a:ln w="25400">
                  <a:solidFill>
                    <a:srgbClr val="F513BA"/>
                  </a:solidFill>
                </a:ln>
              </p:spPr>
              <p:txBody>
                <a:bodyPr wrap="square">
                  <a:spAutoFit/>
                </a:bodyPr>
                <a:lstStyle/>
                <a:p>
                  <a:pPr marL="228600"/>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err="1">
                      <a:effectLst/>
                      <a:latin typeface="Poppins" panose="00000500000000000000" pitchFamily="2" charset="0"/>
                      <a:ea typeface="Calibri" panose="020F0502020204030204" pitchFamily="34" charset="0"/>
                    </a:rPr>
                    <a:t>Fernham</a:t>
                  </a:r>
                  <a:endParaRPr lang="en-GB" sz="600" dirty="0">
                    <a:effectLst/>
                    <a:latin typeface="Arial" panose="020B0604020202020204" pitchFamily="34" charset="0"/>
                    <a:ea typeface="Calibri" panose="020F0502020204030204" pitchFamily="34" charset="0"/>
                  </a:endParaRPr>
                </a:p>
                <a:p>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Open House at The Woodman Pub to watch the Ceremony on 6</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Community Big Tea on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with village games</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a:effectLst/>
                      <a:latin typeface="Poppins" panose="00000500000000000000" pitchFamily="2" charset="0"/>
                      <a:ea typeface="Calibri" panose="020F0502020204030204" pitchFamily="34" charset="0"/>
                    </a:rPr>
                    <a:t>Shrivenham</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Party on The Rec! –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12:00 – 17: </a:t>
                  </a:r>
                  <a:r>
                    <a:rPr lang="en-GB" sz="600" dirty="0">
                      <a:latin typeface="Poppins" panose="00000500000000000000" pitchFamily="2" charset="0"/>
                      <a:ea typeface="Calibri" panose="020F0502020204030204" pitchFamily="34" charset="0"/>
                    </a:rPr>
                    <a:t>00</a:t>
                  </a:r>
                  <a:endParaRPr lang="en-GB" sz="600" dirty="0">
                    <a:effectLst/>
                    <a:latin typeface="Arial" panose="020B0604020202020204" pitchFamily="34" charset="0"/>
                    <a:ea typeface="Calibri" panose="020F0502020204030204" pitchFamily="34" charset="0"/>
                  </a:endParaRPr>
                </a:p>
              </p:txBody>
            </p:sp>
            <p:sp>
              <p:nvSpPr>
                <p:cNvPr id="69" name="TextBox 68">
                  <a:extLst>
                    <a:ext uri="{FF2B5EF4-FFF2-40B4-BE49-F238E27FC236}">
                      <a16:creationId xmlns:a16="http://schemas.microsoft.com/office/drawing/2014/main" id="{CE714443-C142-4A26-953B-1664B09F8FB1}"/>
                    </a:ext>
                  </a:extLst>
                </p:cNvPr>
                <p:cNvSpPr txBox="1"/>
                <p:nvPr/>
              </p:nvSpPr>
              <p:spPr>
                <a:xfrm>
                  <a:off x="947005" y="4935718"/>
                  <a:ext cx="2099961" cy="738664"/>
                </a:xfrm>
                <a:prstGeom prst="rect">
                  <a:avLst/>
                </a:prstGeom>
                <a:noFill/>
                <a:ln w="25400">
                  <a:solidFill>
                    <a:srgbClr val="F513BA"/>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Faringdon</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Music in the Market Place on Saturday 6</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(events from 14:30 – 21:00) – more info at: </a:t>
                  </a:r>
                  <a:r>
                    <a:rPr lang="en-GB" sz="600" u="sng" dirty="0">
                      <a:solidFill>
                        <a:srgbClr val="0000FF"/>
                      </a:solidFill>
                      <a:effectLst/>
                      <a:latin typeface="Poppins" panose="00000500000000000000" pitchFamily="2" charset="0"/>
                      <a:ea typeface="Calibri" panose="020F0502020204030204" pitchFamily="34" charset="0"/>
                      <a:hlinkClick r:id="rId16"/>
                    </a:rPr>
                    <a:t>Music in the Market Place to celebrate the King's Coronation - Faringdon Town Council</a:t>
                  </a:r>
                  <a:endParaRPr lang="en-GB" sz="600" dirty="0">
                    <a:effectLst/>
                    <a:latin typeface="Arial" panose="020B0604020202020204" pitchFamily="34" charset="0"/>
                    <a:ea typeface="Calibri" panose="020F0502020204030204" pitchFamily="34" charset="0"/>
                  </a:endParaRPr>
                </a:p>
              </p:txBody>
            </p:sp>
            <p:cxnSp>
              <p:nvCxnSpPr>
                <p:cNvPr id="70" name="Straight Arrow Connector 69">
                  <a:extLst>
                    <a:ext uri="{FF2B5EF4-FFF2-40B4-BE49-F238E27FC236}">
                      <a16:creationId xmlns:a16="http://schemas.microsoft.com/office/drawing/2014/main" id="{0C72E670-CB20-4496-8D11-11AB417833A2}"/>
                    </a:ext>
                  </a:extLst>
                </p:cNvPr>
                <p:cNvCxnSpPr>
                  <a:cxnSpLocks/>
                  <a:endCxn id="69" idx="3"/>
                </p:cNvCxnSpPr>
                <p:nvPr/>
              </p:nvCxnSpPr>
              <p:spPr>
                <a:xfrm flipH="1">
                  <a:off x="3046966" y="4090024"/>
                  <a:ext cx="2367053" cy="1215026"/>
                </a:xfrm>
                <a:prstGeom prst="straightConnector1">
                  <a:avLst/>
                </a:prstGeom>
                <a:ln w="22225">
                  <a:solidFill>
                    <a:srgbClr val="F513BA"/>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23473FE-2C0F-4B6B-AD7E-F3CAC59E7B5E}"/>
                  </a:ext>
                </a:extLst>
              </p:cNvPr>
              <p:cNvGrpSpPr/>
              <p:nvPr/>
            </p:nvGrpSpPr>
            <p:grpSpPr>
              <a:xfrm>
                <a:off x="37765" y="56783"/>
                <a:ext cx="5799343" cy="4832023"/>
                <a:chOff x="37765" y="56783"/>
                <a:chExt cx="5799343" cy="4832023"/>
              </a:xfrm>
            </p:grpSpPr>
            <p:sp>
              <p:nvSpPr>
                <p:cNvPr id="71" name="Rectangle 1">
                  <a:extLst>
                    <a:ext uri="{FF2B5EF4-FFF2-40B4-BE49-F238E27FC236}">
                      <a16:creationId xmlns:a16="http://schemas.microsoft.com/office/drawing/2014/main" id="{DF6F9B74-639E-4767-84DA-4DCA8FDBCC9C}"/>
                    </a:ext>
                  </a:extLst>
                </p:cNvPr>
                <p:cNvSpPr>
                  <a:spLocks noChangeArrowheads="1"/>
                </p:cNvSpPr>
                <p:nvPr/>
              </p:nvSpPr>
              <p:spPr bwMode="auto">
                <a:xfrm>
                  <a:off x="57987" y="56783"/>
                  <a:ext cx="3693472" cy="2123658"/>
                </a:xfrm>
                <a:prstGeom prst="rect">
                  <a:avLst/>
                </a:prstGeom>
                <a:noFill/>
                <a:ln w="25400">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1"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Chipping Norton</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Saturday 6</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Coronation Day</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British Legion will mark the event at 10:00am at the flagpole in the Millennium Gardens on West Street. An augmented team of bellringers are preparing to ring the bells at St Mary’s Church at various key times over the weekend.</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Sunday 7</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Coronation Big Lunch</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Chipping Norton Town Council (CNTC) is organising a ‘Picnic in the Park’ event at the New Street Recreation Ground – </a:t>
                  </a:r>
                  <a:r>
                    <a:rPr kumimoji="0" lang="en-GB" altLang="en-US" sz="6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More info : </a:t>
                  </a:r>
                  <a:r>
                    <a:rPr kumimoji="0" lang="en-GB" altLang="en-US" sz="6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hlinkClick r:id="rId17"/>
                    </a:rPr>
                    <a:t>King's Coronation Weekend - Picnic in the park (07 May 23) - Chipping Norton Town Council (chippingnorton-tc.gov.uk)</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Monday 8</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Big Help Out</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Chipping Norton News has asked for details of any events/activities/opportunities to be emailed to them at </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8"/>
                    </a:rPr>
                    <a:t>chippymail@aol.com</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by 7</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April and they will publish them in the May edition (out on 24</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April) and on their Facebook page.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1"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Chadlington</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Saturday 6</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Coronation Day</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 augmented team of bellringers are preparing to ring the bells at St Nicholas’ Church at various key times over the weekend.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Sunday 7</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Coronation Big Lunch</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Chadlington Parish Council (CPC) is organising a village event around the Memorial Hall from Midday until early evening</a:t>
                  </a:r>
                  <a:endParaRPr kumimoji="0" lang="en-GB" altLang="en-US" sz="6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F246E631-F526-4374-A508-2B754A118737}"/>
                    </a:ext>
                  </a:extLst>
                </p:cNvPr>
                <p:cNvCxnSpPr>
                  <a:cxnSpLocks/>
                </p:cNvCxnSpPr>
                <p:nvPr/>
              </p:nvCxnSpPr>
              <p:spPr>
                <a:xfrm flipH="1" flipV="1">
                  <a:off x="3765142" y="1267452"/>
                  <a:ext cx="1763164" cy="1483750"/>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53A8144F-EDD5-4C75-A65D-127DDEF44154}"/>
                    </a:ext>
                  </a:extLst>
                </p:cNvPr>
                <p:cNvSpPr txBox="1"/>
                <p:nvPr/>
              </p:nvSpPr>
              <p:spPr>
                <a:xfrm>
                  <a:off x="37765" y="3411478"/>
                  <a:ext cx="3414939" cy="1477328"/>
                </a:xfrm>
                <a:prstGeom prst="rect">
                  <a:avLst/>
                </a:prstGeom>
                <a:noFill/>
                <a:ln w="25400">
                  <a:solidFill>
                    <a:srgbClr val="92D050"/>
                  </a:solidFill>
                </a:ln>
              </p:spPr>
              <p:txBody>
                <a:bodyPr wrap="square">
                  <a:spAutoFit/>
                </a:bodyPr>
                <a:lstStyle/>
                <a:p>
                  <a:pPr marL="30480"/>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a:effectLst/>
                      <a:latin typeface="Poppins" panose="00000500000000000000" pitchFamily="2" charset="0"/>
                      <a:ea typeface="Calibri" panose="020F0502020204030204" pitchFamily="34" charset="0"/>
                    </a:rPr>
                    <a:t>Witney:</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u="sng" dirty="0">
                      <a:effectLst/>
                      <a:latin typeface="Poppins" panose="00000500000000000000" pitchFamily="2" charset="0"/>
                      <a:ea typeface="Calibri" panose="020F0502020204030204" pitchFamily="34" charset="0"/>
                    </a:rPr>
                    <a:t>Saturday 6</a:t>
                  </a:r>
                  <a:r>
                    <a:rPr lang="en-GB" sz="600" u="sng" baseline="30000" dirty="0">
                      <a:effectLst/>
                      <a:latin typeface="Poppins" panose="00000500000000000000" pitchFamily="2" charset="0"/>
                      <a:ea typeface="Calibri" panose="020F0502020204030204" pitchFamily="34" charset="0"/>
                    </a:rPr>
                    <a:t>th</a:t>
                  </a:r>
                  <a:r>
                    <a:rPr lang="en-GB" sz="600" u="sng" dirty="0">
                      <a:effectLst/>
                      <a:latin typeface="Poppins" panose="00000500000000000000" pitchFamily="2" charset="0"/>
                      <a:ea typeface="Calibri" panose="020F0502020204030204" pitchFamily="34" charset="0"/>
                    </a:rPr>
                    <a:t> May Timings TBC</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Screening of Coronation, Corn Exchange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Best Shop Window Judging, Town Centre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Children’s make and play event</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u="sng" dirty="0">
                      <a:effectLst/>
                      <a:latin typeface="Poppins" panose="00000500000000000000" pitchFamily="2" charset="0"/>
                      <a:ea typeface="Calibri" panose="020F0502020204030204" pitchFamily="34" charset="0"/>
                    </a:rPr>
                    <a:t>Sunday 7</a:t>
                  </a:r>
                  <a:r>
                    <a:rPr lang="en-GB" sz="600" u="sng" baseline="30000" dirty="0">
                      <a:effectLst/>
                      <a:latin typeface="Poppins" panose="00000500000000000000" pitchFamily="2" charset="0"/>
                      <a:ea typeface="Calibri" panose="020F0502020204030204" pitchFamily="34" charset="0"/>
                    </a:rPr>
                    <a:t>th</a:t>
                  </a:r>
                  <a:r>
                    <a:rPr lang="en-GB" sz="600" u="sng" dirty="0">
                      <a:effectLst/>
                      <a:latin typeface="Poppins" panose="00000500000000000000" pitchFamily="2" charset="0"/>
                      <a:ea typeface="Calibri" panose="020F0502020204030204" pitchFamily="34" charset="0"/>
                    </a:rPr>
                    <a:t> May</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Civic Service, St Mary’s Church Green 10:45</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The Big Lunch, The Leys 12:00 – 17:00</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Free Screening of the Coronation Concert – Corn Exchange Timings TBC</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More info at: </a:t>
                  </a:r>
                  <a:r>
                    <a:rPr lang="en-GB" sz="600" u="sng" dirty="0">
                      <a:solidFill>
                        <a:srgbClr val="0000FF"/>
                      </a:solidFill>
                      <a:effectLst/>
                      <a:latin typeface="Poppins" panose="00000500000000000000" pitchFamily="2" charset="0"/>
                      <a:ea typeface="Calibri" panose="020F0502020204030204" pitchFamily="34" charset="0"/>
                      <a:hlinkClick r:id="rId19"/>
                    </a:rPr>
                    <a:t>Witney-Celebrates-the-Coronation-1.png (1587×2245) (witney-tc.gov.uk)</a:t>
                  </a:r>
                  <a:endParaRPr lang="en-GB" sz="600" dirty="0">
                    <a:effectLst/>
                    <a:latin typeface="Arial" panose="020B0604020202020204" pitchFamily="34" charset="0"/>
                    <a:ea typeface="Calibri" panose="020F0502020204030204" pitchFamily="34" charset="0"/>
                  </a:endParaRPr>
                </a:p>
              </p:txBody>
            </p:sp>
            <p:cxnSp>
              <p:nvCxnSpPr>
                <p:cNvPr id="74" name="Straight Arrow Connector 73">
                  <a:extLst>
                    <a:ext uri="{FF2B5EF4-FFF2-40B4-BE49-F238E27FC236}">
                      <a16:creationId xmlns:a16="http://schemas.microsoft.com/office/drawing/2014/main" id="{5F7DE1B6-3913-4B55-B542-AFD4F101F14E}"/>
                    </a:ext>
                  </a:extLst>
                </p:cNvPr>
                <p:cNvCxnSpPr>
                  <a:cxnSpLocks/>
                  <a:endCxn id="73" idx="3"/>
                </p:cNvCxnSpPr>
                <p:nvPr/>
              </p:nvCxnSpPr>
              <p:spPr>
                <a:xfrm flipH="1">
                  <a:off x="3452704" y="3450215"/>
                  <a:ext cx="2239203" cy="699927"/>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19234F40-FED2-4F4C-B7BE-2CC7A5D99841}"/>
                    </a:ext>
                  </a:extLst>
                </p:cNvPr>
                <p:cNvSpPr txBox="1"/>
                <p:nvPr/>
              </p:nvSpPr>
              <p:spPr>
                <a:xfrm>
                  <a:off x="78425" y="2351023"/>
                  <a:ext cx="4099535" cy="830997"/>
                </a:xfrm>
                <a:prstGeom prst="rect">
                  <a:avLst/>
                </a:prstGeom>
                <a:noFill/>
                <a:ln w="25400">
                  <a:solidFill>
                    <a:srgbClr val="92D05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Charlbury</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Community big Lunch at Nine Acres on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more info at: </a:t>
                  </a:r>
                  <a:r>
                    <a:rPr lang="en-GB" sz="600" u="sng" dirty="0">
                      <a:solidFill>
                        <a:srgbClr val="0000FF"/>
                      </a:solidFill>
                      <a:effectLst/>
                      <a:latin typeface="Poppins" panose="00000500000000000000" pitchFamily="2" charset="0"/>
                      <a:ea typeface="Calibri" panose="020F0502020204030204" pitchFamily="34" charset="0"/>
                      <a:hlinkClick r:id="rId20"/>
                    </a:rPr>
                    <a:t>Celebrate our Charlbury community for the King’s Coronation – Charlbury Town Council (charlbury-tc.gov.uk)</a:t>
                  </a:r>
                  <a:endParaRPr lang="en-GB" sz="600" dirty="0">
                    <a:effectLst/>
                    <a:latin typeface="Arial" panose="020B0604020202020204" pitchFamily="34" charset="0"/>
                    <a:ea typeface="Calibri" panose="020F0502020204030204" pitchFamily="34" charset="0"/>
                  </a:endParaRPr>
                </a:p>
                <a:p>
                  <a:pPr marL="228600"/>
                  <a:r>
                    <a:rPr lang="en-GB" sz="600" u="none" strike="noStrike" dirty="0">
                      <a:solidFill>
                        <a:srgbClr val="0000FF"/>
                      </a:solidFill>
                      <a:effectLst/>
                      <a:latin typeface="Poppins" panose="00000500000000000000" pitchFamily="2" charset="0"/>
                      <a:ea typeface="Calibri" panose="020F0502020204030204" pitchFamily="34" charset="0"/>
                    </a:rPr>
                    <a:t>The Big Help Out -</a:t>
                  </a:r>
                  <a:r>
                    <a:rPr lang="en-GB" sz="600" dirty="0">
                      <a:effectLst/>
                      <a:latin typeface="Poppins" panose="00000500000000000000" pitchFamily="2" charset="0"/>
                      <a:ea typeface="Calibri" panose="020F0502020204030204" pitchFamily="34" charset="0"/>
                    </a:rPr>
                    <a:t> Local charities have been invited to take a stall in order to encourage people to volunteer with them, tea and cake will be provided. There will be activities for the Children in the community also. The event will take place in the Local Village Hall and gardens. Currently 22 stalls have signed up, the local scouts and guides will be in attendance. </a:t>
                  </a:r>
                  <a:endParaRPr lang="en-GB" sz="600" dirty="0">
                    <a:effectLst/>
                    <a:latin typeface="Arial" panose="020B0604020202020204" pitchFamily="34" charset="0"/>
                    <a:ea typeface="Calibri" panose="020F0502020204030204" pitchFamily="34" charset="0"/>
                  </a:endParaRPr>
                </a:p>
              </p:txBody>
            </p:sp>
            <p:cxnSp>
              <p:nvCxnSpPr>
                <p:cNvPr id="76" name="Straight Arrow Connector 75">
                  <a:extLst>
                    <a:ext uri="{FF2B5EF4-FFF2-40B4-BE49-F238E27FC236}">
                      <a16:creationId xmlns:a16="http://schemas.microsoft.com/office/drawing/2014/main" id="{44611A9D-C6C8-441D-9EFC-84304AF3B34C}"/>
                    </a:ext>
                  </a:extLst>
                </p:cNvPr>
                <p:cNvCxnSpPr>
                  <a:cxnSpLocks/>
                  <a:endCxn id="75" idx="3"/>
                </p:cNvCxnSpPr>
                <p:nvPr/>
              </p:nvCxnSpPr>
              <p:spPr>
                <a:xfrm flipH="1" flipV="1">
                  <a:off x="4177960" y="2766522"/>
                  <a:ext cx="1659148" cy="156300"/>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2" name="Date Placeholder 1">
            <a:extLst>
              <a:ext uri="{FF2B5EF4-FFF2-40B4-BE49-F238E27FC236}">
                <a16:creationId xmlns:a16="http://schemas.microsoft.com/office/drawing/2014/main" id="{6AB05569-FE9A-4D5B-85C7-8AC33FADAC12}"/>
              </a:ext>
            </a:extLst>
          </p:cNvPr>
          <p:cNvSpPr>
            <a:spLocks noGrp="1"/>
          </p:cNvSpPr>
          <p:nvPr>
            <p:ph type="dt" sz="half" idx="10"/>
          </p:nvPr>
        </p:nvSpPr>
        <p:spPr>
          <a:xfrm>
            <a:off x="3809" y="6520366"/>
            <a:ext cx="2743200" cy="365125"/>
          </a:xfrm>
        </p:spPr>
        <p:txBody>
          <a:bodyPr/>
          <a:lstStyle/>
          <a:p>
            <a:r>
              <a:rPr lang="en-GB" sz="900" dirty="0"/>
              <a:t>Updated: 12/04/23</a:t>
            </a:r>
          </a:p>
        </p:txBody>
      </p:sp>
      <p:sp>
        <p:nvSpPr>
          <p:cNvPr id="3" name="Footer Placeholder 2">
            <a:extLst>
              <a:ext uri="{FF2B5EF4-FFF2-40B4-BE49-F238E27FC236}">
                <a16:creationId xmlns:a16="http://schemas.microsoft.com/office/drawing/2014/main" id="{2D726650-148A-43BD-A27B-0BDB30E10D5D}"/>
              </a:ext>
            </a:extLst>
          </p:cNvPr>
          <p:cNvSpPr>
            <a:spLocks noGrp="1"/>
          </p:cNvSpPr>
          <p:nvPr>
            <p:ph type="ftr" sz="quarter" idx="11"/>
          </p:nvPr>
        </p:nvSpPr>
        <p:spPr>
          <a:xfrm>
            <a:off x="8699933" y="6531249"/>
            <a:ext cx="4114800" cy="365125"/>
          </a:xfrm>
        </p:spPr>
        <p:txBody>
          <a:bodyPr/>
          <a:lstStyle/>
          <a:p>
            <a:r>
              <a:rPr lang="en-GB" sz="1000" dirty="0"/>
              <a:t>Prepared by The Oxfordshire Lieutenancy</a:t>
            </a:r>
          </a:p>
        </p:txBody>
      </p:sp>
    </p:spTree>
    <p:extLst>
      <p:ext uri="{BB962C8B-B14F-4D97-AF65-F5344CB8AC3E}">
        <p14:creationId xmlns:p14="http://schemas.microsoft.com/office/powerpoint/2010/main" val="3685086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1021</Words>
  <Application>Microsoft Office PowerPoint</Application>
  <PresentationFormat>Widescreen</PresentationFormat>
  <Paragraphs>104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 Neue</vt:lpstr>
      <vt:lpstr>Poppins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Hughes2, Sarah - Oxfordshire County Council</dc:creator>
  <cp:lastModifiedBy>Hughes2, Sarah - Oxfordshire County Council</cp:lastModifiedBy>
  <cp:revision>10</cp:revision>
  <cp:lastPrinted>2023-04-11T10:25:03Z</cp:lastPrinted>
  <dcterms:created xsi:type="dcterms:W3CDTF">2023-04-11T10:02:55Z</dcterms:created>
  <dcterms:modified xsi:type="dcterms:W3CDTF">2023-04-24T08:18:35Z</dcterms:modified>
</cp:coreProperties>
</file>