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2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A990B-C7AB-490F-98B4-B6480C7213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29B3B8-95A0-4EF1-90F1-5627720F1E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C5848-D533-4BE9-A996-036FC7AC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D3FB-170A-4A88-86E0-9EB0603EB653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D2594-CD96-4110-9960-55DFA7FC7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A6362-66AE-4533-87C9-96C7A3599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4728-64B3-439E-85E3-F028E7D43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023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F69AF-5246-4C27-B89B-F5DA9D5EB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CB0C28-F1A4-4280-B7E7-5C29698E72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F4557-25A2-43C6-B8B4-79C35A692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D3FB-170A-4A88-86E0-9EB0603EB653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E8137-8099-45C7-A403-BB5F4C325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FFE39-42CA-4053-B701-B0F6F5420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4728-64B3-439E-85E3-F028E7D43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957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E35896-B745-4432-B385-308F2DC97A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03F5AF-F10D-4525-84AA-16D9E87424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BC8ED-CC48-4012-B3C5-5CE611FC9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D3FB-170A-4A88-86E0-9EB0603EB653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FED43-AE2F-4E0E-9B32-95E98D716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989D5-89DF-4439-A55C-CAF8BAF76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4728-64B3-439E-85E3-F028E7D43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79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8D69C-64BF-453F-AC0A-F6994BFD1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37A5B-CBE0-430D-90B3-59C76FB09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65803-2AB5-4921-BC3F-6DEC697F7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D3FB-170A-4A88-86E0-9EB0603EB653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73712-ED10-4A4A-AAE6-2BEA66D4E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BF5A6-5291-4530-9FC2-9168FCBD3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4728-64B3-439E-85E3-F028E7D43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514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A7194-7B3C-49A2-8C19-2FFDC7F98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71BF0C-C803-4EFE-855C-C2A937EC3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96CB3-7419-4B98-8246-FEBFD6B32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D3FB-170A-4A88-86E0-9EB0603EB653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9EE71-5DC4-4BC7-91D7-DF95D48B1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A9336A-94AF-44C4-8D5A-8F92C12CE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4728-64B3-439E-85E3-F028E7D43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098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4CE54-250E-4983-82E0-BFD656462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40176-F1FF-4848-AE2C-45EC43409F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5A44E7-2317-402C-AED0-71211BC534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4CB529-DEAF-48EF-8E7F-21A367976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D3FB-170A-4A88-86E0-9EB0603EB653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D1B5FB-F9CC-4C0B-B218-116E20345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175DF-489F-42E2-BBD6-D37A7753B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4728-64B3-439E-85E3-F028E7D43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11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A3282-7286-48B7-A3B0-130B012FA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8B33EE-D985-4190-BB01-32367DA3F7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77AE90-7B88-4028-814E-3BC0A07E1A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469983-7749-4299-B957-86F1247B15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BDEB87-B670-4965-A74C-D715C56D3D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81A582-7135-48C6-B64E-B534C59E2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D3FB-170A-4A88-86E0-9EB0603EB653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294C2C-F76D-4020-BE7D-E984EEC92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5E7199-DCCE-45C3-9973-5D9055E2E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4728-64B3-439E-85E3-F028E7D43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674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5DD54-C789-4AC9-85AC-70A66A886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E6B743-CE4E-4A69-8900-55EF90C80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D3FB-170A-4A88-86E0-9EB0603EB653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B3EC2D-135A-44F5-A466-5D08185FB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B1D435-BCBC-462E-B032-FAA02F53F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4728-64B3-439E-85E3-F028E7D43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946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926894-E242-4969-B778-6D24A878E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D3FB-170A-4A88-86E0-9EB0603EB653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B75D3A-73F7-4EFB-B33E-04E42A111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76DC41-2063-4865-9ED0-5E272181C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4728-64B3-439E-85E3-F028E7D43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119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F5D93-55C1-4CFC-8607-630DA9EC3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5C8C0-E337-42CD-9138-B84A6D280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EC8CC5-9E9C-4166-B334-A9C99377EA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42728-BD59-4E4A-B5E9-FBB4BD4E3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D3FB-170A-4A88-86E0-9EB0603EB653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7F814E-E503-417E-B156-B0218500E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B40174-E3C2-4116-A50B-0B8585AE6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4728-64B3-439E-85E3-F028E7D43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476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3E0E6-FC82-4D1B-9729-574657C72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089E0C-872E-4A77-91FF-4BB9C0DF9A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D3A283-6034-4BD3-A305-9155F3BC51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9CBE8D-13B4-44C5-A83B-F5425C53D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D3FB-170A-4A88-86E0-9EB0603EB653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0D1DB2-7418-429B-BA0F-8A05A7FC8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003999-CF63-4200-B1AE-B918B2DB0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4728-64B3-439E-85E3-F028E7D43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10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73A8BD-2327-483A-9637-013BA2D26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6F2FB3-841D-48B3-96EF-4DAE7FDB1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3BD1D2-AC04-402F-B9CB-281CFCD542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8D3FB-170A-4A88-86E0-9EB0603EB653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5BD9B-A0C9-4F15-AC95-2CE2631FFB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224FC-334A-470C-BF4F-ACCD4247F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B4728-64B3-439E-85E3-F028E7D43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13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orchester-on-thames.co.uk/posts/event/dorchesters-coronation-weekend/" TargetMode="External"/><Relationship Id="rId13" Type="http://schemas.openxmlformats.org/officeDocument/2006/relationships/hyperlink" Target="mailto:susanholden@hotmail.com" TargetMode="External"/><Relationship Id="rId3" Type="http://schemas.openxmlformats.org/officeDocument/2006/relationships/hyperlink" Target="https://wantagetowncouncil.gov.uk/event/coronation-of-his-majesty-king-charles-iii/" TargetMode="External"/><Relationship Id="rId7" Type="http://schemas.openxmlformats.org/officeDocument/2006/relationships/hyperlink" Target="https://www.henleytowncouncil.gov.uk/event/kings-coronation" TargetMode="External"/><Relationship Id="rId12" Type="http://schemas.openxmlformats.org/officeDocument/2006/relationships/hyperlink" Target="https://coronation.gov.uk/events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acebook.com/StyleAcre" TargetMode="External"/><Relationship Id="rId11" Type="http://schemas.openxmlformats.org/officeDocument/2006/relationships/hyperlink" Target="https://www.thametowncouncil.gov.uk/community/festivals-and-events/" TargetMode="External"/><Relationship Id="rId5" Type="http://schemas.openxmlformats.org/officeDocument/2006/relationships/hyperlink" Target="https://www.didcot.gov.uk/events2.html" TargetMode="External"/><Relationship Id="rId15" Type="http://schemas.openxmlformats.org/officeDocument/2006/relationships/hyperlink" Target="https://www.eventbrite.co.uk/e/celebrating-east-oxfords-volunteers-day-tickets-590253232307" TargetMode="External"/><Relationship Id="rId10" Type="http://schemas.openxmlformats.org/officeDocument/2006/relationships/hyperlink" Target="https://l.facebook.com/l.php?u=https%3A%2F%2Fforms.gle%2FjxPh9CkAV31HWimU6%3Ffbclid%3DIwAR3qU5O-5SMCssZvYoO6RVwlXtdx_USdTmCYteVW7rHNg87GLzuwFFLayPI&amp;h=AT1b-jv-yfC3UMjCFPFMLHqG05Lc435d3r7TW9-osxwVvd19fatD4JgeUD_pqAlEJR_HjPSemjIxAYtIGn4MZIXPcCnSnDXK5LYF4zhV5g9K84YkGN6e7rjH4mxUUTXr4L7SBgFt520qmV1XDgblTEk&amp;__tn__=-UK-R&amp;c%5b0%5d=AT371Zxvw-FrrRFVoeMEFi5DHTLMi_Vp-VXdm1XTAY1cQCEwFOKWRbOgKtB5N6TpeOxKz5Hh8xyaNWL9ezRZmEN8ZEY_QcKYO9_GwafeAqgugL7O9WqHhhR9cd8NZqdTG4O8lWAbRJFPUAAByXYaSN4GCW15GAbWhYR-iZLwWW4yngv_NgKjrRMgGARH4o7jOawEio_X3weszg" TargetMode="External"/><Relationship Id="rId4" Type="http://schemas.openxmlformats.org/officeDocument/2006/relationships/hyperlink" Target="https://www.faringdontowncouncil.gov.uk/music-in-the-market-place-to-celebrate-the-kings-coronation/" TargetMode="External"/><Relationship Id="rId9" Type="http://schemas.openxmlformats.org/officeDocument/2006/relationships/hyperlink" Target="https://www.wallingfordtowncouncil.gov.uk/council_events/coronation-celebrations/" TargetMode="External"/><Relationship Id="rId14" Type="http://schemas.openxmlformats.org/officeDocument/2006/relationships/hyperlink" Target="mailto:ewa@opaoxford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xfordshire Wildlife &amp; Landscape Study - Districts">
            <a:extLst>
              <a:ext uri="{FF2B5EF4-FFF2-40B4-BE49-F238E27FC236}">
                <a16:creationId xmlns:a16="http://schemas.microsoft.com/office/drawing/2014/main" id="{3336051D-1086-4519-AB48-B4A911D4F2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080" y="1619176"/>
            <a:ext cx="2764655" cy="337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60C885B-6AEC-47C2-A303-3A71918C2F54}"/>
              </a:ext>
            </a:extLst>
          </p:cNvPr>
          <p:cNvSpPr txBox="1"/>
          <p:nvPr/>
        </p:nvSpPr>
        <p:spPr>
          <a:xfrm>
            <a:off x="87840" y="143113"/>
            <a:ext cx="3564680" cy="3508653"/>
          </a:xfrm>
          <a:prstGeom prst="rect">
            <a:avLst/>
          </a:prstGeom>
          <a:noFill/>
          <a:ln w="25400">
            <a:solidFill>
              <a:srgbClr val="FF33CC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GB" sz="600" b="1" i="0" u="none" strike="noStrike" baseline="0" dirty="0">
                <a:latin typeface="Poppins" panose="00000500000000000000" pitchFamily="2" charset="0"/>
                <a:cs typeface="Poppins" panose="00000500000000000000" pitchFamily="2" charset="0"/>
              </a:rPr>
              <a:t>Appleton, Eaton and </a:t>
            </a:r>
            <a:r>
              <a:rPr lang="en-GB" sz="600" b="1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Besselsleigh</a:t>
            </a:r>
          </a:p>
          <a:p>
            <a:pPr algn="l"/>
            <a:endParaRPr lang="en-GB" sz="600" b="1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algn="l"/>
            <a:r>
              <a:rPr lang="en-GB" sz="600" b="1" i="0" u="none" strike="noStrike" baseline="0" dirty="0">
                <a:latin typeface="Poppins" panose="00000500000000000000" pitchFamily="2" charset="0"/>
                <a:cs typeface="Poppins" panose="00000500000000000000" pitchFamily="2" charset="0"/>
              </a:rPr>
              <a:t>SATURDAY 6TH MAY</a:t>
            </a:r>
          </a:p>
          <a:p>
            <a:pPr algn="l"/>
            <a:r>
              <a:rPr lang="en-GB" sz="600" b="1" i="0" u="none" strike="noStrike" baseline="0" dirty="0">
                <a:latin typeface="Poppins" panose="00000500000000000000" pitchFamily="2" charset="0"/>
                <a:cs typeface="Poppins" panose="00000500000000000000" pitchFamily="2" charset="0"/>
              </a:rPr>
              <a:t>APPLETON VILLAGE HALL</a:t>
            </a:r>
          </a:p>
          <a:p>
            <a:pPr algn="l"/>
            <a:r>
              <a:rPr lang="en-GB" sz="600" b="0" i="0" u="none" strike="noStrike" baseline="0" dirty="0">
                <a:latin typeface="Poppins" panose="00000500000000000000" pitchFamily="2" charset="0"/>
                <a:cs typeface="Poppins" panose="00000500000000000000" pitchFamily="2" charset="0"/>
              </a:rPr>
              <a:t>10.30am – 2.00pm</a:t>
            </a:r>
          </a:p>
          <a:p>
            <a:pPr algn="l"/>
            <a:r>
              <a:rPr lang="en-GB" sz="600" b="0" i="0" u="none" strike="noStrike" baseline="0" dirty="0">
                <a:latin typeface="Poppins" panose="00000500000000000000" pitchFamily="2" charset="0"/>
                <a:cs typeface="Poppins" panose="00000500000000000000" pitchFamily="2" charset="0"/>
              </a:rPr>
              <a:t>Watch the Coronation</a:t>
            </a:r>
          </a:p>
          <a:p>
            <a:pPr algn="l"/>
            <a:r>
              <a:rPr lang="en-GB" sz="600" b="0" i="0" u="none" strike="noStrike" baseline="0" dirty="0">
                <a:latin typeface="Poppins" panose="00000500000000000000" pitchFamily="2" charset="0"/>
                <a:cs typeface="Poppins" panose="00000500000000000000" pitchFamily="2" charset="0"/>
              </a:rPr>
              <a:t>2.00pm – 4.00pm</a:t>
            </a:r>
          </a:p>
          <a:p>
            <a:pPr algn="l"/>
            <a:r>
              <a:rPr lang="en-GB" sz="600" b="0" i="0" u="none" strike="noStrike" baseline="0" dirty="0">
                <a:latin typeface="Poppins" panose="00000500000000000000" pitchFamily="2" charset="0"/>
                <a:cs typeface="Poppins" panose="00000500000000000000" pitchFamily="2" charset="0"/>
              </a:rPr>
              <a:t>Free Family Treasure Hunt</a:t>
            </a:r>
          </a:p>
          <a:p>
            <a:pPr algn="l"/>
            <a:r>
              <a:rPr lang="en-GB" sz="600" b="0" i="0" u="none" strike="noStrike" baseline="0" dirty="0">
                <a:latin typeface="Poppins" panose="00000500000000000000" pitchFamily="2" charset="0"/>
                <a:cs typeface="Poppins" panose="00000500000000000000" pitchFamily="2" charset="0"/>
              </a:rPr>
              <a:t>From 5.00pm</a:t>
            </a:r>
          </a:p>
          <a:p>
            <a:pPr algn="l"/>
            <a:r>
              <a:rPr lang="en-GB" sz="600" b="0" i="0" u="none" strike="noStrike" baseline="0" dirty="0">
                <a:latin typeface="Poppins" panose="00000500000000000000" pitchFamily="2" charset="0"/>
                <a:cs typeface="Poppins" panose="00000500000000000000" pitchFamily="2" charset="0"/>
              </a:rPr>
              <a:t>Pig Roast and presentation of prizes for the</a:t>
            </a:r>
          </a:p>
          <a:p>
            <a:pPr algn="l"/>
            <a:r>
              <a:rPr lang="en-GB" sz="600" b="0" i="0" u="none" strike="noStrike" baseline="0" dirty="0">
                <a:latin typeface="Poppins" panose="00000500000000000000" pitchFamily="2" charset="0"/>
                <a:cs typeface="Poppins" panose="00000500000000000000" pitchFamily="2" charset="0"/>
              </a:rPr>
              <a:t>Treasure Hunt.</a:t>
            </a:r>
          </a:p>
          <a:p>
            <a:pPr algn="l"/>
            <a:endParaRPr lang="en-GB" sz="600" b="1" i="0" u="none" strike="noStrike" baseline="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algn="l"/>
            <a:r>
              <a:rPr lang="en-GB" sz="600" b="1" i="0" u="none" strike="noStrike" baseline="0" dirty="0">
                <a:latin typeface="Poppins" panose="00000500000000000000" pitchFamily="2" charset="0"/>
                <a:cs typeface="Poppins" panose="00000500000000000000" pitchFamily="2" charset="0"/>
              </a:rPr>
              <a:t>SUNDAY 7TH MAY</a:t>
            </a:r>
          </a:p>
          <a:p>
            <a:pPr algn="l"/>
            <a:r>
              <a:rPr lang="en-GB" sz="600" b="1" i="0" u="none" strike="noStrike" baseline="0" dirty="0">
                <a:latin typeface="Poppins" panose="00000500000000000000" pitchFamily="2" charset="0"/>
                <a:cs typeface="Poppins" panose="00000500000000000000" pitchFamily="2" charset="0"/>
              </a:rPr>
              <a:t>ST LAURENCE CHURCH,</a:t>
            </a:r>
          </a:p>
          <a:p>
            <a:pPr algn="l"/>
            <a:r>
              <a:rPr lang="en-GB" sz="600" b="0" i="0" u="none" strike="noStrike" baseline="0" dirty="0">
                <a:latin typeface="Poppins" panose="00000500000000000000" pitchFamily="2" charset="0"/>
                <a:cs typeface="Poppins" panose="00000500000000000000" pitchFamily="2" charset="0"/>
              </a:rPr>
              <a:t>A special All Age Service</a:t>
            </a:r>
          </a:p>
          <a:p>
            <a:pPr algn="l"/>
            <a:r>
              <a:rPr lang="en-GB" sz="600" b="0" i="0" u="none" strike="noStrike" baseline="0" dirty="0">
                <a:latin typeface="Poppins" panose="00000500000000000000" pitchFamily="2" charset="0"/>
                <a:cs typeface="Poppins" panose="00000500000000000000" pitchFamily="2" charset="0"/>
              </a:rPr>
              <a:t>to celebrate the</a:t>
            </a:r>
          </a:p>
          <a:p>
            <a:pPr algn="l"/>
            <a:r>
              <a:rPr lang="en-GB" sz="600" b="0" i="0" u="none" strike="noStrike" baseline="0" dirty="0">
                <a:latin typeface="Poppins" panose="00000500000000000000" pitchFamily="2" charset="0"/>
                <a:cs typeface="Poppins" panose="00000500000000000000" pitchFamily="2" charset="0"/>
              </a:rPr>
              <a:t>King’s Coronation</a:t>
            </a:r>
          </a:p>
          <a:p>
            <a:pPr algn="l"/>
            <a:r>
              <a:rPr lang="en-GB" sz="600" b="0" i="0" u="none" strike="noStrike" baseline="0" dirty="0">
                <a:latin typeface="Poppins" panose="00000500000000000000" pitchFamily="2" charset="0"/>
                <a:cs typeface="Poppins" panose="00000500000000000000" pitchFamily="2" charset="0"/>
              </a:rPr>
              <a:t>10.00am</a:t>
            </a:r>
          </a:p>
          <a:p>
            <a:pPr algn="l"/>
            <a:r>
              <a:rPr lang="en-GB" sz="600" b="1" i="0" u="none" strike="noStrike" baseline="0" dirty="0">
                <a:latin typeface="Poppins" panose="00000500000000000000" pitchFamily="2" charset="0"/>
                <a:cs typeface="Poppins" panose="00000500000000000000" pitchFamily="2" charset="0"/>
              </a:rPr>
              <a:t>SOUTH LAWN, NETHERTON ROAD, APPLETON</a:t>
            </a:r>
          </a:p>
          <a:p>
            <a:pPr algn="l"/>
            <a:r>
              <a:rPr lang="en-GB" sz="600" b="0" i="0" u="none" strike="noStrike" baseline="0" dirty="0">
                <a:latin typeface="Poppins" panose="00000500000000000000" pitchFamily="2" charset="0"/>
                <a:cs typeface="Poppins" panose="00000500000000000000" pitchFamily="2" charset="0"/>
              </a:rPr>
              <a:t>1.00pm – 5.00pm</a:t>
            </a:r>
          </a:p>
          <a:p>
            <a:pPr algn="l"/>
            <a:r>
              <a:rPr lang="en-GB" sz="600" b="0" i="0" u="none" strike="noStrike" baseline="0" dirty="0">
                <a:latin typeface="Poppins" panose="00000500000000000000" pitchFamily="2" charset="0"/>
                <a:cs typeface="Poppins" panose="00000500000000000000" pitchFamily="2" charset="0"/>
              </a:rPr>
              <a:t>The King’s Coronation Big Picnic Lunch and Celebration Tea</a:t>
            </a:r>
          </a:p>
          <a:p>
            <a:pPr algn="l"/>
            <a:r>
              <a:rPr lang="en-GB" sz="600" b="1" i="0" u="none" strike="noStrike" baseline="0" dirty="0">
                <a:latin typeface="Poppins" panose="00000500000000000000" pitchFamily="2" charset="0"/>
                <a:cs typeface="Poppins" panose="00000500000000000000" pitchFamily="2" charset="0"/>
              </a:rPr>
              <a:t>CRAFTS FOR ADULTS AND CHILDREN</a:t>
            </a:r>
          </a:p>
          <a:p>
            <a:pPr algn="l"/>
            <a:r>
              <a:rPr lang="en-GB" sz="600" b="0" i="0" u="none" strike="noStrike" baseline="0" dirty="0">
                <a:latin typeface="Poppins" panose="00000500000000000000" pitchFamily="2" charset="0"/>
                <a:cs typeface="Poppins" panose="00000500000000000000" pitchFamily="2" charset="0"/>
              </a:rPr>
              <a:t>Make yourself a Coronation crown, rosette or decorated bottle – all materials provided.</a:t>
            </a:r>
          </a:p>
          <a:p>
            <a:pPr algn="l"/>
            <a:r>
              <a:rPr lang="en-GB" sz="600" b="1" i="0" u="none" strike="noStrike" baseline="0" dirty="0">
                <a:latin typeface="Poppins" panose="00000500000000000000" pitchFamily="2" charset="0"/>
                <a:cs typeface="Poppins" panose="00000500000000000000" pitchFamily="2" charset="0"/>
              </a:rPr>
              <a:t>DRESS TO IMPRESS AND TAKE THE CROWN!</a:t>
            </a:r>
          </a:p>
          <a:p>
            <a:pPr algn="l"/>
            <a:r>
              <a:rPr lang="en-GB" sz="600" b="0" i="0" u="none" strike="noStrike" baseline="0" dirty="0">
                <a:latin typeface="Poppins" panose="00000500000000000000" pitchFamily="2" charset="0"/>
                <a:cs typeface="Poppins" panose="00000500000000000000" pitchFamily="2" charset="0"/>
              </a:rPr>
              <a:t>Unleash your creativity and steal the show with a fabulous costume in our fun competition</a:t>
            </a:r>
          </a:p>
          <a:p>
            <a:pPr algn="l"/>
            <a:r>
              <a:rPr lang="en-GB" sz="600" b="0" i="0" u="none" strike="noStrike" baseline="0" dirty="0">
                <a:latin typeface="Poppins" panose="00000500000000000000" pitchFamily="2" charset="0"/>
                <a:cs typeface="Poppins" panose="00000500000000000000" pitchFamily="2" charset="0"/>
              </a:rPr>
              <a:t>for adults and children. </a:t>
            </a:r>
          </a:p>
          <a:p>
            <a:pPr algn="l"/>
            <a:r>
              <a:rPr lang="en-GB" sz="600" b="1" i="0" u="none" strike="noStrike" baseline="0" dirty="0">
                <a:latin typeface="Poppins" panose="00000500000000000000" pitchFamily="2" charset="0"/>
                <a:cs typeface="Poppins" panose="00000500000000000000" pitchFamily="2" charset="0"/>
              </a:rPr>
              <a:t>CORONATION BAKE OFF</a:t>
            </a:r>
          </a:p>
          <a:p>
            <a:pPr algn="l"/>
            <a:r>
              <a:rPr lang="en-GB" sz="600" b="0" i="0" u="none" strike="noStrike" baseline="0" dirty="0">
                <a:latin typeface="Poppins" panose="00000500000000000000" pitchFamily="2" charset="0"/>
                <a:cs typeface="Poppins" panose="00000500000000000000" pitchFamily="2" charset="0"/>
              </a:rPr>
              <a:t>Can you be a champion baker? Bring your Coronation bakes and biscuits to the competition</a:t>
            </a:r>
          </a:p>
          <a:p>
            <a:pPr algn="l"/>
            <a:r>
              <a:rPr lang="en-GB" sz="600" b="0" i="0" u="none" strike="noStrike" baseline="0" dirty="0">
                <a:latin typeface="Poppins" panose="00000500000000000000" pitchFamily="2" charset="0"/>
                <a:cs typeface="Poppins" panose="00000500000000000000" pitchFamily="2" charset="0"/>
              </a:rPr>
              <a:t>tent by 2.30pm. </a:t>
            </a:r>
          </a:p>
          <a:p>
            <a:pPr algn="l"/>
            <a:endParaRPr lang="en-GB" sz="6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algn="l"/>
            <a:r>
              <a:rPr lang="en-GB" sz="600" b="1" i="0" u="none" strike="noStrike" baseline="0" dirty="0">
                <a:latin typeface="Poppins" panose="00000500000000000000" pitchFamily="2" charset="0"/>
                <a:cs typeface="Poppins" panose="00000500000000000000" pitchFamily="2" charset="0"/>
              </a:rPr>
              <a:t>MONDAY 8TH MAY</a:t>
            </a:r>
          </a:p>
          <a:p>
            <a:pPr algn="l"/>
            <a:r>
              <a:rPr lang="en-GB" sz="600" b="1" i="0" u="none" strike="noStrike" baseline="0" dirty="0">
                <a:latin typeface="Poppins" panose="00000500000000000000" pitchFamily="2" charset="0"/>
                <a:cs typeface="Poppins" panose="00000500000000000000" pitchFamily="2" charset="0"/>
              </a:rPr>
              <a:t>11.30am – 2.00pm IN CHURCH ROAD</a:t>
            </a:r>
          </a:p>
          <a:p>
            <a:pPr algn="l"/>
            <a:r>
              <a:rPr lang="en-GB" sz="600" b="0" i="0" u="none" strike="noStrike" baseline="0" dirty="0">
                <a:latin typeface="Poppins" panose="00000500000000000000" pitchFamily="2" charset="0"/>
                <a:cs typeface="Poppins" panose="00000500000000000000" pitchFamily="2" charset="0"/>
              </a:rPr>
              <a:t>The Big Help Out</a:t>
            </a:r>
          </a:p>
          <a:p>
            <a:pPr algn="l"/>
            <a:r>
              <a:rPr lang="en-GB" sz="600" i="0" u="none" strike="noStrike" baseline="0" dirty="0">
                <a:latin typeface="Poppins" panose="00000500000000000000" pitchFamily="2" charset="0"/>
                <a:cs typeface="Poppins" panose="00000500000000000000" pitchFamily="2" charset="0"/>
              </a:rPr>
              <a:t>Highlighting the positive impact volunteering has across the nation.</a:t>
            </a:r>
          </a:p>
          <a:p>
            <a:pPr algn="l"/>
            <a:endParaRPr lang="en-GB" sz="600" b="0" i="0" u="none" strike="noStrike" baseline="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FB6D59-30FF-4039-87D2-04A28A708860}"/>
              </a:ext>
            </a:extLst>
          </p:cNvPr>
          <p:cNvSpPr txBox="1"/>
          <p:nvPr/>
        </p:nvSpPr>
        <p:spPr>
          <a:xfrm>
            <a:off x="87840" y="5552301"/>
            <a:ext cx="3578048" cy="461665"/>
          </a:xfrm>
          <a:prstGeom prst="rect">
            <a:avLst/>
          </a:prstGeom>
          <a:noFill/>
          <a:ln w="25400">
            <a:solidFill>
              <a:srgbClr val="F513BA"/>
            </a:solidFill>
          </a:ln>
        </p:spPr>
        <p:txBody>
          <a:bodyPr wrap="square">
            <a:spAutoFit/>
          </a:bodyPr>
          <a:lstStyle/>
          <a:p>
            <a:r>
              <a:rPr lang="en-GB" sz="600" b="1" dirty="0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Wantage</a:t>
            </a:r>
            <a:endParaRPr lang="en-GB" sz="6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GB" sz="600" b="1" dirty="0">
              <a:effectLst/>
              <a:latin typeface="Poppins" panose="00000500000000000000" pitchFamily="2" charset="0"/>
              <a:ea typeface="Calibri" panose="020F0502020204030204" pitchFamily="34" charset="0"/>
            </a:endParaRPr>
          </a:p>
          <a:p>
            <a:r>
              <a:rPr lang="en-GB" sz="600" b="1" dirty="0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 </a:t>
            </a:r>
            <a:r>
              <a:rPr lang="en-GB" sz="600" dirty="0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Family Coronation Day, Wantage Market Square, 10:00 – 18:00 more info at </a:t>
            </a:r>
            <a:r>
              <a:rPr lang="en-GB" sz="600" u="sng" dirty="0">
                <a:solidFill>
                  <a:srgbClr val="0000FF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hlinkClick r:id="rId3"/>
              </a:rPr>
              <a:t>Events for April 2023 – Wantage Town Council</a:t>
            </a:r>
            <a:endParaRPr lang="en-GB" sz="6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CFAC921-2016-4789-8CE2-635FD4DE67D0}"/>
              </a:ext>
            </a:extLst>
          </p:cNvPr>
          <p:cNvCxnSpPr>
            <a:cxnSpLocks/>
            <a:endCxn id="7" idx="3"/>
          </p:cNvCxnSpPr>
          <p:nvPr/>
        </p:nvCxnSpPr>
        <p:spPr>
          <a:xfrm flipH="1">
            <a:off x="3665888" y="4353561"/>
            <a:ext cx="1812671" cy="1429573"/>
          </a:xfrm>
          <a:prstGeom prst="straightConnector1">
            <a:avLst/>
          </a:prstGeom>
          <a:ln w="22225">
            <a:solidFill>
              <a:srgbClr val="F513B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F27AA55-354D-4E69-9A25-E7B90A5F4A00}"/>
              </a:ext>
            </a:extLst>
          </p:cNvPr>
          <p:cNvSpPr txBox="1"/>
          <p:nvPr/>
        </p:nvSpPr>
        <p:spPr>
          <a:xfrm>
            <a:off x="3814131" y="5919732"/>
            <a:ext cx="1896989" cy="830997"/>
          </a:xfrm>
          <a:prstGeom prst="rect">
            <a:avLst/>
          </a:prstGeom>
          <a:noFill/>
          <a:ln w="25400">
            <a:solidFill>
              <a:srgbClr val="F513BA"/>
            </a:solidFill>
          </a:ln>
        </p:spPr>
        <p:txBody>
          <a:bodyPr wrap="square">
            <a:spAutoFit/>
          </a:bodyPr>
          <a:lstStyle/>
          <a:p>
            <a:r>
              <a:rPr lang="en-GB" sz="600" b="1" dirty="0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Abingdon</a:t>
            </a:r>
            <a:endParaRPr lang="en-GB" sz="6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GB" sz="600" dirty="0">
              <a:effectLst/>
              <a:latin typeface="Poppins" panose="00000500000000000000" pitchFamily="2" charset="0"/>
              <a:ea typeface="Calibri" panose="020F0502020204030204" pitchFamily="34" charset="0"/>
            </a:endParaRPr>
          </a:p>
          <a:p>
            <a:r>
              <a:rPr lang="en-GB" sz="600" dirty="0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Coronation Bun Throwing, Abingdon Market Place on Sunday 7</a:t>
            </a:r>
            <a:r>
              <a:rPr lang="en-GB" sz="600" baseline="30000" dirty="0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th</a:t>
            </a:r>
            <a:r>
              <a:rPr lang="en-GB" sz="600" dirty="0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 May at 16:00</a:t>
            </a:r>
          </a:p>
          <a:p>
            <a:pPr marL="228600"/>
            <a:endParaRPr lang="en-GB" sz="600" dirty="0">
              <a:latin typeface="Poppins" panose="00000500000000000000" pitchFamily="2" charset="0"/>
              <a:ea typeface="Calibri" panose="020F0502020204030204" pitchFamily="34" charset="0"/>
            </a:endParaRPr>
          </a:p>
          <a:p>
            <a:r>
              <a:rPr lang="en-GB" sz="600" dirty="0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Coronation Service, </a:t>
            </a:r>
            <a:r>
              <a:rPr lang="en-GB" sz="600" dirty="0">
                <a:solidFill>
                  <a:srgbClr val="313131"/>
                </a:solidFill>
                <a:effectLst/>
                <a:latin typeface="Helvetica Neue"/>
                <a:ea typeface="Calibri" panose="020F0502020204030204" pitchFamily="34" charset="0"/>
              </a:rPr>
              <a:t>5th May 2023 at 7.30pm</a:t>
            </a:r>
            <a:endParaRPr lang="en-GB" sz="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600" dirty="0">
                <a:solidFill>
                  <a:srgbClr val="313131"/>
                </a:solidFill>
                <a:effectLst/>
                <a:latin typeface="Helvetica Neue"/>
                <a:ea typeface="Calibri" panose="020F0502020204030204" pitchFamily="34" charset="0"/>
              </a:rPr>
              <a:t>in St Helen’s Church, Abingdon</a:t>
            </a:r>
            <a:endParaRPr lang="en-GB" sz="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sz="6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FDAFE87-3B9A-4121-BCA3-E2C489673566}"/>
              </a:ext>
            </a:extLst>
          </p:cNvPr>
          <p:cNvCxnSpPr>
            <a:cxnSpLocks/>
            <a:endCxn id="9" idx="0"/>
          </p:cNvCxnSpPr>
          <p:nvPr/>
        </p:nvCxnSpPr>
        <p:spPr>
          <a:xfrm flipH="1">
            <a:off x="4762626" y="3941429"/>
            <a:ext cx="1154700" cy="1978303"/>
          </a:xfrm>
          <a:prstGeom prst="straightConnector1">
            <a:avLst/>
          </a:prstGeom>
          <a:ln w="22225">
            <a:solidFill>
              <a:srgbClr val="F513B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35A3991-F30F-4CFE-9222-FD51F0FFC8F3}"/>
              </a:ext>
            </a:extLst>
          </p:cNvPr>
          <p:cNvCxnSpPr>
            <a:cxnSpLocks/>
            <a:endCxn id="25" idx="3"/>
          </p:cNvCxnSpPr>
          <p:nvPr/>
        </p:nvCxnSpPr>
        <p:spPr>
          <a:xfrm flipH="1">
            <a:off x="3665888" y="4122729"/>
            <a:ext cx="1332767" cy="692497"/>
          </a:xfrm>
          <a:prstGeom prst="straightConnector1">
            <a:avLst/>
          </a:prstGeom>
          <a:ln w="22225">
            <a:solidFill>
              <a:srgbClr val="F513B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563B63A-E999-4F6E-8D79-0AD1241B607E}"/>
              </a:ext>
            </a:extLst>
          </p:cNvPr>
          <p:cNvSpPr txBox="1"/>
          <p:nvPr/>
        </p:nvSpPr>
        <p:spPr>
          <a:xfrm>
            <a:off x="87840" y="3771831"/>
            <a:ext cx="3578049" cy="461665"/>
          </a:xfrm>
          <a:prstGeom prst="rect">
            <a:avLst/>
          </a:prstGeom>
          <a:noFill/>
          <a:ln w="25400">
            <a:solidFill>
              <a:srgbClr val="F513BA"/>
            </a:solidFill>
          </a:ln>
        </p:spPr>
        <p:txBody>
          <a:bodyPr wrap="square">
            <a:spAutoFit/>
          </a:bodyPr>
          <a:lstStyle/>
          <a:p>
            <a:r>
              <a:rPr lang="en-GB" sz="600" dirty="0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 </a:t>
            </a:r>
            <a:r>
              <a:rPr lang="en-GB" sz="600" b="1" dirty="0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Faringdon</a:t>
            </a:r>
            <a:endParaRPr lang="en-GB" sz="6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GB" sz="6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GB" sz="600" dirty="0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Music in the Market Place on Saturday 6</a:t>
            </a:r>
            <a:r>
              <a:rPr lang="en-GB" sz="600" baseline="30000" dirty="0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th</a:t>
            </a:r>
            <a:r>
              <a:rPr lang="en-GB" sz="600" dirty="0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 May  (events from 14:30 – 21:00) – more info at: </a:t>
            </a:r>
            <a:r>
              <a:rPr lang="en-GB" sz="600" u="sng" dirty="0">
                <a:solidFill>
                  <a:srgbClr val="0000FF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hlinkClick r:id="rId4"/>
              </a:rPr>
              <a:t>Music in the Market Place to celebrate the King's Coronation - Faringdon Town Council</a:t>
            </a:r>
            <a:endParaRPr lang="en-GB" sz="6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F5260CA-F571-4F15-825F-2234DDB072C8}"/>
              </a:ext>
            </a:extLst>
          </p:cNvPr>
          <p:cNvCxnSpPr>
            <a:cxnSpLocks/>
            <a:endCxn id="12" idx="3"/>
          </p:cNvCxnSpPr>
          <p:nvPr/>
        </p:nvCxnSpPr>
        <p:spPr>
          <a:xfrm flipH="1" flipV="1">
            <a:off x="3665889" y="4002664"/>
            <a:ext cx="1416877" cy="56179"/>
          </a:xfrm>
          <a:prstGeom prst="straightConnector1">
            <a:avLst/>
          </a:prstGeom>
          <a:ln w="22225">
            <a:solidFill>
              <a:srgbClr val="F513B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51D1E12-D091-4C0D-B270-8E53C1F6AD17}"/>
              </a:ext>
            </a:extLst>
          </p:cNvPr>
          <p:cNvSpPr txBox="1"/>
          <p:nvPr/>
        </p:nvSpPr>
        <p:spPr>
          <a:xfrm>
            <a:off x="9754181" y="1854225"/>
            <a:ext cx="2271473" cy="1938992"/>
          </a:xfrm>
          <a:prstGeom prst="rect">
            <a:avLst/>
          </a:prstGeom>
          <a:noFill/>
          <a:ln w="2540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GB" sz="600" b="1" dirty="0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Didcot</a:t>
            </a:r>
            <a:endParaRPr lang="en-GB" sz="6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GB" sz="600" dirty="0">
              <a:latin typeface="Poppins" panose="00000500000000000000" pitchFamily="2" charset="0"/>
              <a:ea typeface="Calibri" panose="020F0502020204030204" pitchFamily="34" charset="0"/>
            </a:endParaRPr>
          </a:p>
          <a:p>
            <a:r>
              <a:rPr lang="en-GB" sz="600" dirty="0">
                <a:latin typeface="Poppins" panose="00000500000000000000" pitchFamily="2" charset="0"/>
                <a:ea typeface="Calibri" panose="020F0502020204030204" pitchFamily="34" charset="0"/>
              </a:rPr>
              <a:t>C</a:t>
            </a:r>
            <a:r>
              <a:rPr lang="en-GB" sz="600" dirty="0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oronation Barn Dance. Hosted by Didcot Town Council at Didcot Civic Hall on Saturday 29 April from 7pm – 11.30pm – </a:t>
            </a:r>
            <a:r>
              <a:rPr lang="en-GB" sz="600" dirty="0">
                <a:effectLst/>
                <a:latin typeface="Poppins" panose="00000500000000000000" pitchFamily="2" charset="0"/>
                <a:ea typeface="Calibri" panose="020F0502020204030204" pitchFamily="34" charset="0"/>
                <a:hlinkClick r:id="rId5"/>
              </a:rPr>
              <a:t>More information available on the town council events webpage</a:t>
            </a:r>
            <a:r>
              <a:rPr lang="en-GB" sz="600" dirty="0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.</a:t>
            </a:r>
            <a:endParaRPr lang="en-GB" sz="6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GB" sz="600" dirty="0">
              <a:latin typeface="Poppins" panose="00000500000000000000" pitchFamily="2" charset="0"/>
              <a:ea typeface="Calibri" panose="020F0502020204030204" pitchFamily="34" charset="0"/>
            </a:endParaRPr>
          </a:p>
          <a:p>
            <a:r>
              <a:rPr lang="en-GB" sz="600" dirty="0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Kings Coronation Celebration with entertainment. Hosted by Style Acre at Boundary Park, Didcot, on Saturday 6 May from 2pm – 11pm – </a:t>
            </a:r>
            <a:r>
              <a:rPr lang="en-GB" sz="600" dirty="0">
                <a:effectLst/>
                <a:latin typeface="Poppins" panose="00000500000000000000" pitchFamily="2" charset="0"/>
                <a:ea typeface="Calibri" panose="020F0502020204030204" pitchFamily="34" charset="0"/>
                <a:hlinkClick r:id="rId6"/>
              </a:rPr>
              <a:t>More information available on the Style Acre Facebook page.</a:t>
            </a:r>
            <a:r>
              <a:rPr lang="en-GB" sz="600" dirty="0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   </a:t>
            </a:r>
          </a:p>
          <a:p>
            <a:endParaRPr lang="en-GB" sz="600" dirty="0">
              <a:latin typeface="Poppins" panose="00000500000000000000" pitchFamily="2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Saturday 6</a:t>
            </a:r>
            <a:r>
              <a:rPr kumimoji="0" lang="en-GB" altLang="en-US" sz="6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</a:t>
            </a:r>
            <a:r>
              <a:rPr kumimoji="0" lang="en-GB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May - The </a:t>
            </a:r>
            <a:r>
              <a:rPr kumimoji="0" lang="en-GB" altLang="en-US" sz="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Malborough</a:t>
            </a:r>
            <a:r>
              <a:rPr kumimoji="0" lang="en-GB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Didcot will be showing the coronation on a big screen and there will be afternoon tea served, bouncy castle, live music and a disco.</a:t>
            </a:r>
            <a:endParaRPr kumimoji="0" lang="en-GB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kumimoji="0" lang="en-GB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Sunday 7</a:t>
            </a:r>
            <a:r>
              <a:rPr kumimoji="0" lang="en-GB" altLang="en-US" sz="6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</a:t>
            </a:r>
            <a:r>
              <a:rPr kumimoji="0" lang="en-GB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May – The Big Harwell Coronation Picnic, Harwell Rec, live music, cream teas etc</a:t>
            </a:r>
            <a:r>
              <a:rPr kumimoji="0" lang="en-GB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GB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GB" sz="600" dirty="0">
              <a:latin typeface="Poppins" panose="00000500000000000000" pitchFamily="2" charset="0"/>
              <a:ea typeface="Calibri" panose="020F0502020204030204" pitchFamily="34" charset="0"/>
            </a:endParaRPr>
          </a:p>
          <a:p>
            <a:endParaRPr lang="en-GB" sz="6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5A9CFDA-6757-4FF0-AC30-1EA0B2ED222E}"/>
              </a:ext>
            </a:extLst>
          </p:cNvPr>
          <p:cNvCxnSpPr>
            <a:cxnSpLocks/>
            <a:endCxn id="16" idx="1"/>
          </p:cNvCxnSpPr>
          <p:nvPr/>
        </p:nvCxnSpPr>
        <p:spPr>
          <a:xfrm flipH="1">
            <a:off x="6785134" y="4603226"/>
            <a:ext cx="210026" cy="1611224"/>
          </a:xfrm>
          <a:prstGeom prst="straightConnector1">
            <a:avLst/>
          </a:prstGeom>
          <a:ln w="2222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BA2297A-342D-434F-BAE6-B4D03ED72D5C}"/>
              </a:ext>
            </a:extLst>
          </p:cNvPr>
          <p:cNvSpPr txBox="1"/>
          <p:nvPr/>
        </p:nvSpPr>
        <p:spPr>
          <a:xfrm>
            <a:off x="6785134" y="5660452"/>
            <a:ext cx="2271473" cy="1107996"/>
          </a:xfrm>
          <a:prstGeom prst="rect">
            <a:avLst/>
          </a:prstGeom>
          <a:noFill/>
          <a:ln w="2540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GB" sz="600" b="1" dirty="0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Henley</a:t>
            </a:r>
            <a:endParaRPr lang="en-GB" sz="6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GB" sz="600" dirty="0">
              <a:effectLst/>
              <a:latin typeface="Poppins" panose="00000500000000000000" pitchFamily="2" charset="0"/>
              <a:ea typeface="Calibri" panose="020F0502020204030204" pitchFamily="34" charset="0"/>
            </a:endParaRPr>
          </a:p>
          <a:p>
            <a:r>
              <a:rPr lang="en-GB" sz="600" dirty="0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 Kings Coronation Celebration with a large TV and entertainment. Hosted by Henley Town Council at Henley Market Place, from Saturday 6 – 8 May from 10am – 5pm – </a:t>
            </a:r>
            <a:r>
              <a:rPr lang="en-GB" sz="600" u="sng" dirty="0">
                <a:solidFill>
                  <a:srgbClr val="0000FF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hlinkClick r:id="rId7"/>
              </a:rPr>
              <a:t>More information available on the town council website.</a:t>
            </a:r>
            <a:endParaRPr lang="en-GB" sz="600" u="sng" dirty="0">
              <a:solidFill>
                <a:srgbClr val="0000FF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GB" sz="600" u="sng" dirty="0">
              <a:solidFill>
                <a:srgbClr val="0000FF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GB" sz="600" dirty="0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Monday 8</a:t>
            </a:r>
            <a:r>
              <a:rPr lang="en-GB" sz="600" baseline="30000" dirty="0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th</a:t>
            </a:r>
            <a:r>
              <a:rPr lang="en-GB" sz="600" dirty="0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 May - Henley Coronation Flotilla and Charity Stands along the river </a:t>
            </a:r>
            <a:endParaRPr lang="en-GB" sz="6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GB" sz="600" b="1" dirty="0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 </a:t>
            </a:r>
            <a:endParaRPr lang="en-GB" sz="6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9212767-5285-403D-9B2B-2720779BCBC9}"/>
              </a:ext>
            </a:extLst>
          </p:cNvPr>
          <p:cNvSpPr txBox="1"/>
          <p:nvPr/>
        </p:nvSpPr>
        <p:spPr>
          <a:xfrm>
            <a:off x="9792047" y="921090"/>
            <a:ext cx="2271473" cy="646331"/>
          </a:xfrm>
          <a:prstGeom prst="rect">
            <a:avLst/>
          </a:prstGeom>
          <a:noFill/>
          <a:ln w="2540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GB" sz="600" dirty="0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 </a:t>
            </a:r>
            <a:r>
              <a:rPr lang="en-GB" sz="600" b="1" dirty="0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Dorchester-on-Thames</a:t>
            </a:r>
            <a:endParaRPr lang="en-GB" sz="6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GB" sz="600" dirty="0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 </a:t>
            </a:r>
            <a:endParaRPr lang="en-GB" sz="6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GB" sz="600" dirty="0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The Big Dorchester street party with entertainment. Hosted by Dorchester Parish Council on Queen Street, on Sunday 7 May from 3pm – 8pm – </a:t>
            </a:r>
            <a:r>
              <a:rPr lang="en-GB" sz="600" dirty="0">
                <a:effectLst/>
                <a:latin typeface="Poppins" panose="00000500000000000000" pitchFamily="2" charset="0"/>
                <a:ea typeface="Calibri" panose="020F0502020204030204" pitchFamily="34" charset="0"/>
                <a:hlinkClick r:id="rId8"/>
              </a:rPr>
              <a:t>More information available on the Dorchester Parish Council webpage.</a:t>
            </a:r>
            <a:endParaRPr lang="en-GB" sz="6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A81C0E2-E74E-4732-B435-CF5C173C9DE5}"/>
              </a:ext>
            </a:extLst>
          </p:cNvPr>
          <p:cNvSpPr txBox="1"/>
          <p:nvPr/>
        </p:nvSpPr>
        <p:spPr>
          <a:xfrm>
            <a:off x="9740813" y="4554123"/>
            <a:ext cx="2271472" cy="1661993"/>
          </a:xfrm>
          <a:prstGeom prst="rect">
            <a:avLst/>
          </a:prstGeom>
          <a:noFill/>
          <a:ln w="2540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GB" sz="600" b="1" dirty="0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Wallingford</a:t>
            </a:r>
            <a:endParaRPr lang="en-GB" sz="6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GB" sz="600" dirty="0">
              <a:effectLst/>
              <a:latin typeface="Poppins" panose="00000500000000000000" pitchFamily="2" charset="0"/>
              <a:ea typeface="Calibri" panose="020F0502020204030204" pitchFamily="34" charset="0"/>
            </a:endParaRPr>
          </a:p>
          <a:p>
            <a:r>
              <a:rPr lang="en-GB" sz="600" dirty="0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Coronation Celebrations. Hosted by Wallingford Town Council at The Castle Gardens, Wallingford from 6 – 8 May – </a:t>
            </a:r>
            <a:r>
              <a:rPr lang="en-GB" sz="600" u="sng" dirty="0">
                <a:solidFill>
                  <a:srgbClr val="0000FF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hlinkClick r:id="rId9"/>
              </a:rPr>
              <a:t>More information available on the town council website.</a:t>
            </a:r>
            <a:endParaRPr lang="en-GB" sz="600" u="sng" dirty="0">
              <a:solidFill>
                <a:srgbClr val="0000FF"/>
              </a:solidFill>
              <a:effectLst/>
              <a:latin typeface="Poppins" panose="00000500000000000000" pitchFamily="2" charset="0"/>
              <a:ea typeface="Calibri" panose="020F0502020204030204" pitchFamily="34" charset="0"/>
            </a:endParaRPr>
          </a:p>
          <a:p>
            <a:endParaRPr lang="en-GB" sz="600" u="sng" dirty="0">
              <a:solidFill>
                <a:srgbClr val="0000FF"/>
              </a:solidFill>
              <a:latin typeface="Poppins" panose="00000500000000000000" pitchFamily="2" charset="0"/>
              <a:ea typeface="Calibri" panose="020F0502020204030204" pitchFamily="34" charset="0"/>
            </a:endParaRPr>
          </a:p>
          <a:p>
            <a:r>
              <a:rPr lang="en-GB" sz="600" dirty="0">
                <a:solidFill>
                  <a:srgbClr val="050505"/>
                </a:solidFill>
                <a:effectLst/>
                <a:latin typeface="inherit"/>
                <a:ea typeface="Calibri" panose="020F0502020204030204" pitchFamily="34" charset="0"/>
              </a:rPr>
              <a:t>Saturday 6th May: Watch a screening of the coronation in the Castle Gardens with children’s crafts, stalls on Castle Street, a Punch &amp; Judy show and more to celebrate. Timings to be confirmed when Buckingham Palace has announced the official time of the coronation.</a:t>
            </a:r>
            <a:endParaRPr lang="en-GB" sz="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600" dirty="0">
                <a:solidFill>
                  <a:srgbClr val="050505"/>
                </a:solidFill>
                <a:effectLst/>
                <a:latin typeface="inherit"/>
                <a:ea typeface="Calibri" panose="020F0502020204030204" pitchFamily="34" charset="0"/>
              </a:rPr>
              <a:t>We are looking for local stallholders to take part in this event - application link here: </a:t>
            </a:r>
            <a:r>
              <a:rPr lang="en-GB" sz="600" u="none" strike="noStrike" dirty="0">
                <a:solidFill>
                  <a:srgbClr val="050505"/>
                </a:solidFill>
                <a:effectLst/>
                <a:latin typeface="inherit"/>
                <a:ea typeface="Calibri" panose="020F0502020204030204" pitchFamily="34" charset="0"/>
                <a:hlinkClick r:id="rId10"/>
              </a:rPr>
              <a:t>https://forms.gle/jxPh9CkAV31HWimU6</a:t>
            </a:r>
            <a:r>
              <a:rPr lang="en-GB" sz="600" dirty="0">
                <a:solidFill>
                  <a:srgbClr val="050505"/>
                </a:solidFill>
                <a:effectLst/>
                <a:latin typeface="inherit"/>
                <a:ea typeface="Calibri" panose="020F0502020204030204" pitchFamily="34" charset="0"/>
              </a:rPr>
              <a:t> </a:t>
            </a:r>
            <a:endParaRPr lang="en-GB" sz="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600" dirty="0">
                <a:solidFill>
                  <a:srgbClr val="050505"/>
                </a:solidFill>
                <a:effectLst/>
                <a:latin typeface="inherit"/>
                <a:ea typeface="Calibri" panose="020F0502020204030204" pitchFamily="34" charset="0"/>
              </a:rPr>
              <a:t>Sunday 7th May: Bring a picnic and listen to live music in the Castle Gardens from 1pm – 4pm.</a:t>
            </a:r>
            <a:endParaRPr lang="en-GB" sz="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sz="6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BB1647F-599F-4468-807B-58E8CEABB208}"/>
              </a:ext>
            </a:extLst>
          </p:cNvPr>
          <p:cNvSpPr txBox="1"/>
          <p:nvPr/>
        </p:nvSpPr>
        <p:spPr>
          <a:xfrm>
            <a:off x="9838225" y="265899"/>
            <a:ext cx="2233606" cy="461665"/>
          </a:xfrm>
          <a:prstGeom prst="rect">
            <a:avLst/>
          </a:prstGeom>
          <a:noFill/>
          <a:ln w="2540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GB" sz="600" b="1" dirty="0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Thame</a:t>
            </a:r>
          </a:p>
          <a:p>
            <a:endParaRPr lang="en-GB" sz="6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GB" sz="600" dirty="0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Events TBC - </a:t>
            </a:r>
            <a:r>
              <a:rPr lang="en-GB" sz="600" u="sng" dirty="0">
                <a:solidFill>
                  <a:srgbClr val="0000FF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hlinkClick r:id="rId11"/>
              </a:rPr>
              <a:t>Festivals and Events - Thame Town Council</a:t>
            </a:r>
            <a:endParaRPr lang="en-GB" sz="6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227FA57-D1A8-4115-B366-CE1FF40848C8}"/>
              </a:ext>
            </a:extLst>
          </p:cNvPr>
          <p:cNvCxnSpPr>
            <a:cxnSpLocks/>
            <a:endCxn id="17" idx="1"/>
          </p:cNvCxnSpPr>
          <p:nvPr/>
        </p:nvCxnSpPr>
        <p:spPr>
          <a:xfrm flipV="1">
            <a:off x="6154966" y="1244256"/>
            <a:ext cx="3637081" cy="2814587"/>
          </a:xfrm>
          <a:prstGeom prst="straightConnector1">
            <a:avLst/>
          </a:prstGeom>
          <a:ln w="2222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661D499-110D-4A8B-A258-CA1AEF4235A3}"/>
              </a:ext>
            </a:extLst>
          </p:cNvPr>
          <p:cNvCxnSpPr>
            <a:cxnSpLocks/>
            <a:endCxn id="14" idx="1"/>
          </p:cNvCxnSpPr>
          <p:nvPr/>
        </p:nvCxnSpPr>
        <p:spPr>
          <a:xfrm flipV="1">
            <a:off x="6021672" y="2823721"/>
            <a:ext cx="3732509" cy="1448783"/>
          </a:xfrm>
          <a:prstGeom prst="straightConnector1">
            <a:avLst/>
          </a:prstGeom>
          <a:ln w="2222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FDCC545-956A-42E5-A5F0-8D5BEEF439EA}"/>
              </a:ext>
            </a:extLst>
          </p:cNvPr>
          <p:cNvCxnSpPr>
            <a:cxnSpLocks/>
            <a:endCxn id="19" idx="1"/>
          </p:cNvCxnSpPr>
          <p:nvPr/>
        </p:nvCxnSpPr>
        <p:spPr>
          <a:xfrm flipV="1">
            <a:off x="6830569" y="496732"/>
            <a:ext cx="3007656" cy="3147137"/>
          </a:xfrm>
          <a:prstGeom prst="straightConnector1">
            <a:avLst/>
          </a:prstGeom>
          <a:ln w="2222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2125835-6E79-4384-A3C8-ACC8862FBED7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6426121" y="4352807"/>
            <a:ext cx="3314692" cy="1032313"/>
          </a:xfrm>
          <a:prstGeom prst="straightConnector1">
            <a:avLst/>
          </a:prstGeom>
          <a:ln w="2222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0FFCD5E-CF10-4F7D-8C2D-30BBC1A58DD6}"/>
              </a:ext>
            </a:extLst>
          </p:cNvPr>
          <p:cNvCxnSpPr>
            <a:cxnSpLocks/>
            <a:endCxn id="6" idx="3"/>
          </p:cNvCxnSpPr>
          <p:nvPr/>
        </p:nvCxnSpPr>
        <p:spPr>
          <a:xfrm flipH="1" flipV="1">
            <a:off x="3652520" y="1897440"/>
            <a:ext cx="1945251" cy="2043989"/>
          </a:xfrm>
          <a:prstGeom prst="straightConnector1">
            <a:avLst/>
          </a:prstGeom>
          <a:ln w="22225">
            <a:solidFill>
              <a:srgbClr val="F513B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E12EECAD-0EE7-4536-9345-D2A9FA04A903}"/>
              </a:ext>
            </a:extLst>
          </p:cNvPr>
          <p:cNvSpPr txBox="1"/>
          <p:nvPr/>
        </p:nvSpPr>
        <p:spPr>
          <a:xfrm>
            <a:off x="87840" y="4353561"/>
            <a:ext cx="3578048" cy="923330"/>
          </a:xfrm>
          <a:prstGeom prst="rect">
            <a:avLst/>
          </a:prstGeom>
          <a:noFill/>
          <a:ln w="25400">
            <a:solidFill>
              <a:srgbClr val="F513BA"/>
            </a:solidFill>
          </a:ln>
        </p:spPr>
        <p:txBody>
          <a:bodyPr wrap="square">
            <a:spAutoFit/>
          </a:bodyPr>
          <a:lstStyle/>
          <a:p>
            <a:r>
              <a:rPr lang="en-GB" sz="600" b="1" dirty="0" err="1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Fernham</a:t>
            </a:r>
            <a:endParaRPr lang="en-GB" sz="600" b="1" dirty="0">
              <a:effectLst/>
              <a:latin typeface="Poppins" panose="00000500000000000000" pitchFamily="2" charset="0"/>
              <a:ea typeface="Calibri" panose="020F0502020204030204" pitchFamily="34" charset="0"/>
            </a:endParaRPr>
          </a:p>
          <a:p>
            <a:endParaRPr lang="en-GB" sz="600" b="1" dirty="0">
              <a:latin typeface="Poppins" panose="00000500000000000000" pitchFamily="2" charset="0"/>
              <a:ea typeface="Calibri" panose="020F0502020204030204" pitchFamily="34" charset="0"/>
            </a:endParaRPr>
          </a:p>
          <a:p>
            <a:r>
              <a:rPr lang="en-GB" sz="600" dirty="0">
                <a:latin typeface="Poppins" panose="00000500000000000000" pitchFamily="2" charset="0"/>
                <a:ea typeface="Calibri" panose="020F0502020204030204" pitchFamily="34" charset="0"/>
              </a:rPr>
              <a:t>Open House at The Woodman Pub to watch the Ceremony on 6</a:t>
            </a:r>
            <a:r>
              <a:rPr lang="en-GB" sz="600" baseline="30000" dirty="0">
                <a:latin typeface="Poppins" panose="00000500000000000000" pitchFamily="2" charset="0"/>
                <a:ea typeface="Calibri" panose="020F0502020204030204" pitchFamily="34" charset="0"/>
              </a:rPr>
              <a:t>th</a:t>
            </a:r>
            <a:r>
              <a:rPr lang="en-GB" sz="600" dirty="0">
                <a:latin typeface="Poppins" panose="00000500000000000000" pitchFamily="2" charset="0"/>
                <a:ea typeface="Calibri" panose="020F0502020204030204" pitchFamily="34" charset="0"/>
              </a:rPr>
              <a:t> May</a:t>
            </a:r>
          </a:p>
          <a:p>
            <a:endParaRPr lang="en-GB" sz="600" dirty="0">
              <a:effectLst/>
              <a:latin typeface="Poppins" panose="00000500000000000000" pitchFamily="2" charset="0"/>
              <a:ea typeface="Calibri" panose="020F0502020204030204" pitchFamily="34" charset="0"/>
            </a:endParaRPr>
          </a:p>
          <a:p>
            <a:r>
              <a:rPr lang="en-GB" sz="600" dirty="0">
                <a:latin typeface="Poppins" panose="00000500000000000000" pitchFamily="2" charset="0"/>
                <a:ea typeface="Calibri" panose="020F0502020204030204" pitchFamily="34" charset="0"/>
              </a:rPr>
              <a:t>Community Big Tea on 7</a:t>
            </a:r>
            <a:r>
              <a:rPr lang="en-GB" sz="600" baseline="30000" dirty="0">
                <a:latin typeface="Poppins" panose="00000500000000000000" pitchFamily="2" charset="0"/>
                <a:ea typeface="Calibri" panose="020F0502020204030204" pitchFamily="34" charset="0"/>
              </a:rPr>
              <a:t>th</a:t>
            </a:r>
            <a:r>
              <a:rPr lang="en-GB" sz="600" dirty="0">
                <a:latin typeface="Poppins" panose="00000500000000000000" pitchFamily="2" charset="0"/>
                <a:ea typeface="Calibri" panose="020F0502020204030204" pitchFamily="34" charset="0"/>
              </a:rPr>
              <a:t> May with village game</a:t>
            </a:r>
            <a:endParaRPr lang="en-GB" sz="6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GB" sz="600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GB" sz="600" b="1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Shrivenham</a:t>
            </a:r>
          </a:p>
          <a:p>
            <a:endParaRPr lang="en-GB" sz="600" b="1" dirty="0"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r>
              <a:rPr lang="en-GB" sz="60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:Party on the Re! – Sunday 7</a:t>
            </a:r>
            <a:r>
              <a:rPr lang="en-GB" sz="600" baseline="3000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th</a:t>
            </a:r>
            <a:r>
              <a:rPr lang="en-GB" sz="60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 May - </a:t>
            </a:r>
            <a:r>
              <a:rPr lang="en-GB" sz="600" dirty="0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12:00 – 17: </a:t>
            </a:r>
            <a:r>
              <a:rPr lang="en-GB" sz="600" dirty="0">
                <a:latin typeface="Poppins" panose="00000500000000000000" pitchFamily="2" charset="0"/>
                <a:ea typeface="Calibri" panose="020F0502020204030204" pitchFamily="34" charset="0"/>
              </a:rPr>
              <a:t>00</a:t>
            </a:r>
            <a:endParaRPr lang="en-GB" sz="600" dirty="0">
              <a:effectLst/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5F6BFED-BE59-423E-9065-214A1ABE161B}"/>
              </a:ext>
            </a:extLst>
          </p:cNvPr>
          <p:cNvCxnSpPr>
            <a:cxnSpLocks/>
            <a:endCxn id="27" idx="2"/>
          </p:cNvCxnSpPr>
          <p:nvPr/>
        </p:nvCxnSpPr>
        <p:spPr>
          <a:xfrm flipV="1">
            <a:off x="6115221" y="1310641"/>
            <a:ext cx="310900" cy="2341125"/>
          </a:xfrm>
          <a:prstGeom prst="straightConnector1">
            <a:avLst/>
          </a:prstGeom>
          <a:ln w="222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41D8592E-D659-49B8-A882-E32CA10D327F}"/>
              </a:ext>
            </a:extLst>
          </p:cNvPr>
          <p:cNvSpPr txBox="1"/>
          <p:nvPr/>
        </p:nvSpPr>
        <p:spPr>
          <a:xfrm>
            <a:off x="3916962" y="110312"/>
            <a:ext cx="5018317" cy="1200329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marL="228600"/>
            <a:r>
              <a:rPr lang="en-GB" sz="600" b="1" dirty="0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Oxford  City</a:t>
            </a:r>
          </a:p>
          <a:p>
            <a:pPr marL="228600"/>
            <a:endParaRPr lang="en-GB" sz="6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28600"/>
            <a:r>
              <a:rPr lang="en-GB" sz="600" dirty="0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Coronation Cream tea at St Lawrence Church, North Hinksey - More info at: </a:t>
            </a:r>
            <a:r>
              <a:rPr lang="en-GB" sz="600" u="sng" dirty="0">
                <a:solidFill>
                  <a:srgbClr val="00000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hlinkClick r:id="rId12"/>
              </a:rPr>
              <a:t>https://coronation.gov.uk/events/</a:t>
            </a:r>
            <a:endParaRPr lang="en-GB" sz="6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28600"/>
            <a:r>
              <a:rPr lang="en-GB" sz="600" b="1" dirty="0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 </a:t>
            </a:r>
            <a:endParaRPr lang="en-GB" sz="6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28600"/>
            <a:r>
              <a:rPr lang="en-GB" sz="600" dirty="0">
                <a:solidFill>
                  <a:srgbClr val="00000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Barton Community Centre – Sunday 8</a:t>
            </a:r>
            <a:r>
              <a:rPr lang="en-GB" sz="600" baseline="30000" dirty="0">
                <a:solidFill>
                  <a:srgbClr val="00000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th</a:t>
            </a:r>
            <a:r>
              <a:rPr lang="en-GB" sz="600" dirty="0">
                <a:solidFill>
                  <a:srgbClr val="00000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 Party – more info from: </a:t>
            </a:r>
            <a:r>
              <a:rPr lang="en-GB" sz="6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13"/>
              </a:rPr>
              <a:t>susanholden@hotmail.com</a:t>
            </a:r>
            <a:endParaRPr lang="en-GB" sz="6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28600"/>
            <a:r>
              <a:rPr lang="en-GB" sz="600" dirty="0">
                <a:solidFill>
                  <a:srgbClr val="00000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The Ley’s fete has been rescheduled –</a:t>
            </a:r>
            <a:r>
              <a:rPr lang="en-GB" sz="600" b="1" dirty="0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 contact </a:t>
            </a:r>
            <a:r>
              <a:rPr lang="en-GB" sz="6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14"/>
              </a:rPr>
              <a:t>ewa@opaoxford.org</a:t>
            </a:r>
            <a:endParaRPr lang="en-GB" sz="6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28600"/>
            <a:r>
              <a:rPr lang="en-GB" sz="600" dirty="0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 </a:t>
            </a:r>
            <a:endParaRPr lang="en-GB" sz="6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28600"/>
            <a:r>
              <a:rPr lang="en-GB" sz="600" dirty="0">
                <a:solidFill>
                  <a:srgbClr val="00000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Monday 8</a:t>
            </a:r>
            <a:r>
              <a:rPr lang="en-GB" sz="600" baseline="30000" dirty="0">
                <a:solidFill>
                  <a:srgbClr val="00000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th</a:t>
            </a:r>
            <a:r>
              <a:rPr lang="en-GB" sz="600" dirty="0">
                <a:solidFill>
                  <a:srgbClr val="00000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 May, Flo’s – The Place in the Park – East Oxford’s Volunteers - </a:t>
            </a:r>
            <a:r>
              <a:rPr lang="en-GB" sz="6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15"/>
              </a:rPr>
              <a:t>Celebrating East Oxford's Volunteers Day Tickets, Mon 8 May 2023 at 12:30 | Eventbrite</a:t>
            </a:r>
            <a:endParaRPr lang="en-GB" sz="6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28600"/>
            <a:r>
              <a:rPr lang="en-GB" sz="600" dirty="0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 </a:t>
            </a:r>
            <a:endParaRPr lang="en-GB" sz="6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28600"/>
            <a:r>
              <a:rPr lang="en-GB" sz="600" dirty="0">
                <a:solidFill>
                  <a:srgbClr val="00000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Coronation Big Lunch, Sunday 7</a:t>
            </a:r>
            <a:r>
              <a:rPr lang="en-GB" sz="600" baseline="30000" dirty="0">
                <a:solidFill>
                  <a:srgbClr val="00000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th</a:t>
            </a:r>
            <a:r>
              <a:rPr lang="en-GB" sz="600" dirty="0">
                <a:solidFill>
                  <a:srgbClr val="00000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 May at Asian Cultural Centre -</a:t>
            </a:r>
            <a:r>
              <a:rPr lang="en-GB" sz="600" dirty="0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 https://www.eventbrite.co.uk/e/coronation-big-lunch-oxford-interfaith-community-lunch-tickets-601584093217</a:t>
            </a:r>
            <a:endParaRPr lang="en-GB" sz="6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447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765</Words>
  <Application>Microsoft Office PowerPoint</Application>
  <PresentationFormat>Widescreen</PresentationFormat>
  <Paragraphs>93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Helvetica Neue</vt:lpstr>
      <vt:lpstr>inherit</vt:lpstr>
      <vt:lpstr>Poppins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Hughes2, Sarah - Oxfordshire County Council</dc:creator>
  <cp:lastModifiedBy>Hughes2, Sarah - Oxfordshire County Council</cp:lastModifiedBy>
  <cp:revision>3</cp:revision>
  <dcterms:created xsi:type="dcterms:W3CDTF">2023-04-13T13:09:23Z</dcterms:created>
  <dcterms:modified xsi:type="dcterms:W3CDTF">2023-04-24T10:17:08Z</dcterms:modified>
</cp:coreProperties>
</file>