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605C6-4365-4F49-A8DB-B93D25ABD3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A686FB6-9201-4702-A1BA-F02698710F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BC42F29-EF37-4C0D-B91F-5EDE7A90CBFC}"/>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5" name="Footer Placeholder 4">
            <a:extLst>
              <a:ext uri="{FF2B5EF4-FFF2-40B4-BE49-F238E27FC236}">
                <a16:creationId xmlns:a16="http://schemas.microsoft.com/office/drawing/2014/main" id="{1DF88111-45EA-4DCB-A2E3-B1696DF8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683C30-9F75-4DB9-B286-F8177638DDCF}"/>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290817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3D7B8-8871-487D-A0F4-A50B8664044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C6849B-443B-4E52-AA2A-BED4E21F6E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531A90-A3C5-411F-9676-F9DBA43DF0FB}"/>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5" name="Footer Placeholder 4">
            <a:extLst>
              <a:ext uri="{FF2B5EF4-FFF2-40B4-BE49-F238E27FC236}">
                <a16:creationId xmlns:a16="http://schemas.microsoft.com/office/drawing/2014/main" id="{25320B38-AD4D-4119-AD09-77BD42616E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95A579-D8F7-4884-90AD-41AA3CDB4AD4}"/>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412446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A3D151-3F88-47EE-A1A2-A27B732A78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09EE4C-DA14-4FE8-B2FA-C1DFC9AAC8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DADAA-CAED-41E3-9DA0-E32436751220}"/>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5" name="Footer Placeholder 4">
            <a:extLst>
              <a:ext uri="{FF2B5EF4-FFF2-40B4-BE49-F238E27FC236}">
                <a16:creationId xmlns:a16="http://schemas.microsoft.com/office/drawing/2014/main" id="{5CB9A05B-1C64-44B5-96C4-B5996BF6A8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E72B19-4642-42D8-A93C-1A88EA927B21}"/>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512185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66665-CEA5-4628-A5C1-C08781E615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BBF94A-CF48-41EA-90CB-DC022E2553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76F465-B76A-4249-B6F1-17A4D9F21608}"/>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5" name="Footer Placeholder 4">
            <a:extLst>
              <a:ext uri="{FF2B5EF4-FFF2-40B4-BE49-F238E27FC236}">
                <a16:creationId xmlns:a16="http://schemas.microsoft.com/office/drawing/2014/main" id="{F1069A8C-6447-4160-9A9A-F0E87C05F3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1D9469-887F-4FF7-8ECB-E38883C81D90}"/>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419701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7D5E9-FEB2-4A89-97F5-F966E605E8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EC8729-CCBC-4562-8636-9741097AE2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1354D9-CA8A-4900-838A-A06F2A060458}"/>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5" name="Footer Placeholder 4">
            <a:extLst>
              <a:ext uri="{FF2B5EF4-FFF2-40B4-BE49-F238E27FC236}">
                <a16:creationId xmlns:a16="http://schemas.microsoft.com/office/drawing/2014/main" id="{FC977342-A74C-45FC-8611-626DBED3D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520BDC-9F33-4477-B265-440975BCD6AF}"/>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203758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E75F0-7150-411B-A262-3CDA893E89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7F20A6-8BB0-43E6-83C4-DA45A01915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3DECE8-B4D6-45F8-8774-2D795AC13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68489E-4CF3-4CBA-A664-7A59349B18D8}"/>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6" name="Footer Placeholder 5">
            <a:extLst>
              <a:ext uri="{FF2B5EF4-FFF2-40B4-BE49-F238E27FC236}">
                <a16:creationId xmlns:a16="http://schemas.microsoft.com/office/drawing/2014/main" id="{E0F1F6AF-1249-428C-8DAB-34626092CE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D32A77-A58E-4C45-B252-0CECC89C40F6}"/>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2775919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E305-392B-48BD-BBDA-85F8692FAF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C52064-3BC7-4C7E-8760-AE4E95BA2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D0E6FA-6A28-404E-B8AD-3756D46C90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B406B28-B067-4B2E-8BDB-42512CE227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F05D85-24AD-4F0A-B2BA-B7401347A6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0B69ED-199A-4321-9BC8-06928545BC74}"/>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8" name="Footer Placeholder 7">
            <a:extLst>
              <a:ext uri="{FF2B5EF4-FFF2-40B4-BE49-F238E27FC236}">
                <a16:creationId xmlns:a16="http://schemas.microsoft.com/office/drawing/2014/main" id="{4D978BA3-7313-43D9-B580-84A9A23663B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536824-8FA7-4F87-90CB-B4199D74A078}"/>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42737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E4AA8-7242-43E7-A798-44ECE1EF1E1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7667DE-C349-4126-B59B-6AC6ACF930D0}"/>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4" name="Footer Placeholder 3">
            <a:extLst>
              <a:ext uri="{FF2B5EF4-FFF2-40B4-BE49-F238E27FC236}">
                <a16:creationId xmlns:a16="http://schemas.microsoft.com/office/drawing/2014/main" id="{A8A23D78-038B-4254-ACBA-238C66ADB3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85CD86-F8C1-473E-B139-5AB74954341B}"/>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132489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4BDB08-232E-4FB4-9D8A-860BF2E04BCD}"/>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3" name="Footer Placeholder 2">
            <a:extLst>
              <a:ext uri="{FF2B5EF4-FFF2-40B4-BE49-F238E27FC236}">
                <a16:creationId xmlns:a16="http://schemas.microsoft.com/office/drawing/2014/main" id="{ECAD3546-BE0D-454B-8B3F-A618561E4C7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5C12388-BED5-4524-B2B9-E9A389A18C42}"/>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204202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96D68-40BE-4FFD-8B3B-B088373271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0F7350-944A-4F06-B8C3-AC8518AA6B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165602-7CA8-41BC-AF33-550817E3D0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BB40EF-5D15-4DF7-9F33-CF8CCAF5CC58}"/>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6" name="Footer Placeholder 5">
            <a:extLst>
              <a:ext uri="{FF2B5EF4-FFF2-40B4-BE49-F238E27FC236}">
                <a16:creationId xmlns:a16="http://schemas.microsoft.com/office/drawing/2014/main" id="{D793A875-D921-44B0-9C94-F41989EB4A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A46617-B986-40CA-9A47-8BFC8ACFD931}"/>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42766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35EED-FED6-4D25-B9F3-F407D62FF8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9A1D77B-4796-4F68-8E06-E4A521A43B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B68A29-78DB-4CF4-B1F6-56AAC87A11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3ECF6E-3ED2-436A-AB9B-2F0F5300C94E}"/>
              </a:ext>
            </a:extLst>
          </p:cNvPr>
          <p:cNvSpPr>
            <a:spLocks noGrp="1"/>
          </p:cNvSpPr>
          <p:nvPr>
            <p:ph type="dt" sz="half" idx="10"/>
          </p:nvPr>
        </p:nvSpPr>
        <p:spPr/>
        <p:txBody>
          <a:bodyPr/>
          <a:lstStyle/>
          <a:p>
            <a:fld id="{3F26C085-4F9C-4185-AB74-4C45E55EAB69}" type="datetimeFigureOut">
              <a:rPr lang="en-GB" smtClean="0"/>
              <a:t>13/04/2023</a:t>
            </a:fld>
            <a:endParaRPr lang="en-GB"/>
          </a:p>
        </p:txBody>
      </p:sp>
      <p:sp>
        <p:nvSpPr>
          <p:cNvPr id="6" name="Footer Placeholder 5">
            <a:extLst>
              <a:ext uri="{FF2B5EF4-FFF2-40B4-BE49-F238E27FC236}">
                <a16:creationId xmlns:a16="http://schemas.microsoft.com/office/drawing/2014/main" id="{7FFA5DC1-6042-4040-A3FE-F32FE96D8F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FD6186-BB0E-49C4-9CC3-86703A279067}"/>
              </a:ext>
            </a:extLst>
          </p:cNvPr>
          <p:cNvSpPr>
            <a:spLocks noGrp="1"/>
          </p:cNvSpPr>
          <p:nvPr>
            <p:ph type="sldNum" sz="quarter" idx="12"/>
          </p:nvPr>
        </p:nvSpPr>
        <p:spPr/>
        <p:txBody>
          <a:bodyPr/>
          <a:lstStyle/>
          <a:p>
            <a:fld id="{EF6770BC-4A52-4183-BEB3-94C52FDD19AC}" type="slidenum">
              <a:rPr lang="en-GB" smtClean="0"/>
              <a:t>‹#›</a:t>
            </a:fld>
            <a:endParaRPr lang="en-GB"/>
          </a:p>
        </p:txBody>
      </p:sp>
    </p:spTree>
    <p:extLst>
      <p:ext uri="{BB962C8B-B14F-4D97-AF65-F5344CB8AC3E}">
        <p14:creationId xmlns:p14="http://schemas.microsoft.com/office/powerpoint/2010/main" val="395454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E26933-63AB-4FA8-8EE1-8E7C34DA0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DD8B93-0E46-4E29-8C9D-D6CE066200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B615C6-9754-4B55-B1FD-9AD4BA79C2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6C085-4F9C-4185-AB74-4C45E55EAB69}" type="datetimeFigureOut">
              <a:rPr lang="en-GB" smtClean="0"/>
              <a:t>13/04/2023</a:t>
            </a:fld>
            <a:endParaRPr lang="en-GB"/>
          </a:p>
        </p:txBody>
      </p:sp>
      <p:sp>
        <p:nvSpPr>
          <p:cNvPr id="5" name="Footer Placeholder 4">
            <a:extLst>
              <a:ext uri="{FF2B5EF4-FFF2-40B4-BE49-F238E27FC236}">
                <a16:creationId xmlns:a16="http://schemas.microsoft.com/office/drawing/2014/main" id="{654C4FA3-734E-4303-9249-E6E66EA8AD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9E601AD-6723-4A42-BBEA-2C4FE9CCB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770BC-4A52-4183-BEB3-94C52FDD19AC}" type="slidenum">
              <a:rPr lang="en-GB" smtClean="0"/>
              <a:t>‹#›</a:t>
            </a:fld>
            <a:endParaRPr lang="en-GB"/>
          </a:p>
        </p:txBody>
      </p:sp>
    </p:spTree>
    <p:extLst>
      <p:ext uri="{BB962C8B-B14F-4D97-AF65-F5344CB8AC3E}">
        <p14:creationId xmlns:p14="http://schemas.microsoft.com/office/powerpoint/2010/main" val="3255953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harlbury-tc.gov.uk/news/celebrate-the-charlbury-community-for-the-kings-coronation/" TargetMode="External"/><Relationship Id="rId3" Type="http://schemas.openxmlformats.org/officeDocument/2006/relationships/hyperlink" Target="https://www.banbury.gov.uk/Coronation_Celebrations_May_44102.aspx" TargetMode="External"/><Relationship Id="rId7" Type="http://schemas.openxmlformats.org/officeDocument/2006/relationships/hyperlink" Target="https://www.witney-tc.gov.uk/wp-content/uploads/2023/04/Witney-Celebrates-the-Coronation-1.pn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chippymail@aol.com" TargetMode="External"/><Relationship Id="rId5" Type="http://schemas.openxmlformats.org/officeDocument/2006/relationships/hyperlink" Target="https://www.chippingnorton-tc.gov.uk/event/kings-coronation-weekend-picnic-in-the-park-07-may-23/?er=WyIyMDIzLTA1LTA3IDE0OjAwOjAwIiwiMjAyMy0wNS0wNyAxOTowMDowMCJd" TargetMode="External"/><Relationship Id="rId4" Type="http://schemas.openxmlformats.org/officeDocument/2006/relationships/hyperlink" Target="https://coronation.gov.uk/event/the-coronation-picnic-at-garth-park-bices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Oxfordshire local government reform update">
            <a:extLst>
              <a:ext uri="{FF2B5EF4-FFF2-40B4-BE49-F238E27FC236}">
                <a16:creationId xmlns:a16="http://schemas.microsoft.com/office/drawing/2014/main" id="{5775F99D-C928-4840-8BCC-E79905E60E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0418" y="1658996"/>
            <a:ext cx="3147846" cy="328554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CB2F956F-1E7D-496B-9337-3AA3771002F0}"/>
              </a:ext>
            </a:extLst>
          </p:cNvPr>
          <p:cNvCxnSpPr>
            <a:cxnSpLocks/>
            <a:endCxn id="8" idx="2"/>
          </p:cNvCxnSpPr>
          <p:nvPr/>
        </p:nvCxnSpPr>
        <p:spPr>
          <a:xfrm flipV="1">
            <a:off x="6802279" y="1058809"/>
            <a:ext cx="1483322" cy="1841940"/>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0EF8C2FB-5C63-42EE-8E29-377B3CCDE7F8}"/>
              </a:ext>
            </a:extLst>
          </p:cNvPr>
          <p:cNvCxnSpPr>
            <a:cxnSpLocks/>
            <a:endCxn id="7" idx="2"/>
          </p:cNvCxnSpPr>
          <p:nvPr/>
        </p:nvCxnSpPr>
        <p:spPr>
          <a:xfrm flipH="1" flipV="1">
            <a:off x="5538915" y="1147474"/>
            <a:ext cx="633272" cy="1032967"/>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CFCC758-D45E-4C3F-8FE5-69AC05E9D1FE}"/>
              </a:ext>
            </a:extLst>
          </p:cNvPr>
          <p:cNvSpPr txBox="1"/>
          <p:nvPr/>
        </p:nvSpPr>
        <p:spPr>
          <a:xfrm>
            <a:off x="4544247" y="39478"/>
            <a:ext cx="1989335" cy="1107996"/>
          </a:xfrm>
          <a:prstGeom prst="rect">
            <a:avLst/>
          </a:prstGeom>
          <a:noFill/>
          <a:ln w="25400">
            <a:solidFill>
              <a:srgbClr val="FF000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Banbury</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Coronation Celebration Day on Sunday 7</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from 12:00 -21:00 at Spiceball Park, Banbury more info at: </a:t>
            </a:r>
            <a:r>
              <a:rPr lang="en-GB" sz="600" u="sng" dirty="0">
                <a:effectLst/>
                <a:latin typeface="Poppins" panose="00000500000000000000" pitchFamily="2" charset="0"/>
                <a:ea typeface="Calibri" panose="020F0502020204030204" pitchFamily="34" charset="0"/>
                <a:hlinkClick r:id="rId3">
                  <a:extLst>
                    <a:ext uri="{A12FA001-AC4F-418D-AE19-62706E023703}">
                      <ahyp:hlinkClr xmlns:ahyp="http://schemas.microsoft.com/office/drawing/2018/hyperlinkcolor" val="tx"/>
                    </a:ext>
                  </a:extLst>
                </a:hlinkClick>
              </a:rPr>
              <a:t>Coronation Celebrations (May) - Banbury Town Council</a:t>
            </a:r>
            <a:endParaRPr lang="en-GB" sz="600" u="sng" dirty="0">
              <a:effectLst/>
              <a:latin typeface="Poppins" panose="00000500000000000000" pitchFamily="2" charset="0"/>
              <a:ea typeface="Calibri" panose="020F0502020204030204" pitchFamily="34" charset="0"/>
            </a:endParaRPr>
          </a:p>
          <a:p>
            <a:pPr marL="228600"/>
            <a:endParaRPr lang="en-GB" sz="600" dirty="0">
              <a:effectLst/>
              <a:latin typeface="Arial" panose="020B0604020202020204" pitchFamily="34" charset="0"/>
              <a:ea typeface="Calibri" panose="020F0502020204030204" pitchFamily="34" charset="0"/>
            </a:endParaRPr>
          </a:p>
          <a:p>
            <a:pPr marL="228600"/>
            <a:r>
              <a:rPr lang="en-GB" sz="600" u="none" strike="noStrike" dirty="0">
                <a:effectLst/>
                <a:latin typeface="Poppins" panose="00000500000000000000" pitchFamily="2" charset="0"/>
                <a:ea typeface="Calibri" panose="020F0502020204030204" pitchFamily="34" charset="0"/>
              </a:rPr>
              <a:t>10</a:t>
            </a:r>
            <a:r>
              <a:rPr lang="en-GB" sz="600" u="none" strike="noStrike" baseline="30000" dirty="0">
                <a:effectLst/>
                <a:latin typeface="Poppins" panose="00000500000000000000" pitchFamily="2" charset="0"/>
                <a:ea typeface="Calibri" panose="020F0502020204030204" pitchFamily="34" charset="0"/>
              </a:rPr>
              <a:t>th</a:t>
            </a:r>
            <a:r>
              <a:rPr lang="en-GB" sz="600" u="none" strike="noStrike" dirty="0">
                <a:effectLst/>
                <a:latin typeface="Poppins" panose="00000500000000000000" pitchFamily="2" charset="0"/>
                <a:ea typeface="Calibri" panose="020F0502020204030204" pitchFamily="34" charset="0"/>
              </a:rPr>
              <a:t> May, Banbury Town Hall 18:30 – 20:30 – Multi Faith Group for an evening of songs and dance </a:t>
            </a:r>
            <a:endParaRPr lang="en-GB" sz="600" dirty="0">
              <a:effectLst/>
              <a:latin typeface="Arial" panose="020B0604020202020204" pitchFamily="34" charset="0"/>
              <a:ea typeface="Calibri" panose="020F0502020204030204" pitchFamily="34" charset="0"/>
            </a:endParaRPr>
          </a:p>
        </p:txBody>
      </p:sp>
      <p:sp>
        <p:nvSpPr>
          <p:cNvPr id="8" name="TextBox 7">
            <a:extLst>
              <a:ext uri="{FF2B5EF4-FFF2-40B4-BE49-F238E27FC236}">
                <a16:creationId xmlns:a16="http://schemas.microsoft.com/office/drawing/2014/main" id="{519157D6-BFAE-4A6C-BBD4-7422693E186E}"/>
              </a:ext>
            </a:extLst>
          </p:cNvPr>
          <p:cNvSpPr txBox="1"/>
          <p:nvPr/>
        </p:nvSpPr>
        <p:spPr>
          <a:xfrm>
            <a:off x="6925770" y="135479"/>
            <a:ext cx="2719662" cy="923330"/>
          </a:xfrm>
          <a:prstGeom prst="rect">
            <a:avLst/>
          </a:prstGeom>
          <a:noFill/>
          <a:ln w="25400">
            <a:solidFill>
              <a:srgbClr val="FF000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Bicester</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Coronation Picnic, The Garth, Bicester – timings TBC, ore info at: </a:t>
            </a:r>
            <a:r>
              <a:rPr lang="en-GB" sz="600" u="sng" dirty="0">
                <a:solidFill>
                  <a:srgbClr val="0000FF"/>
                </a:solidFill>
                <a:effectLst/>
                <a:latin typeface="Poppins" panose="00000500000000000000" pitchFamily="2" charset="0"/>
                <a:ea typeface="Calibri" panose="020F0502020204030204" pitchFamily="34" charset="0"/>
                <a:hlinkClick r:id="rId4"/>
              </a:rPr>
              <a:t>The Coronation picnic at Garth park, Bicester – Coronation of His Majesty The King &amp; Her Majesty The Queen Consort</a:t>
            </a:r>
            <a:endParaRPr lang="en-GB" sz="600" u="sng" dirty="0">
              <a:solidFill>
                <a:srgbClr val="0000FF"/>
              </a:solidFill>
              <a:effectLst/>
              <a:latin typeface="Poppins" panose="00000500000000000000" pitchFamily="2" charset="0"/>
              <a:ea typeface="Calibri" panose="020F0502020204030204" pitchFamily="34" charset="0"/>
            </a:endParaRPr>
          </a:p>
          <a:p>
            <a:pPr marL="228600"/>
            <a:endParaRPr lang="en-GB" sz="600" u="sng" dirty="0">
              <a:solidFill>
                <a:srgbClr val="0000FF"/>
              </a:solidFill>
              <a:latin typeface="Poppins" panose="00000500000000000000" pitchFamily="2" charset="0"/>
              <a:ea typeface="Calibri" panose="020F0502020204030204" pitchFamily="34" charset="0"/>
            </a:endParaRPr>
          </a:p>
          <a:p>
            <a:pPr marL="228600"/>
            <a:r>
              <a:rPr lang="en-GB" sz="600" dirty="0">
                <a:solidFill>
                  <a:srgbClr val="0000FF"/>
                </a:solidFill>
                <a:latin typeface="Poppins" panose="00000500000000000000" pitchFamily="2" charset="0"/>
                <a:ea typeface="Calibri" panose="020F0502020204030204" pitchFamily="34" charset="0"/>
              </a:rPr>
              <a:t>Bicester Town Council Coronation Church service  at St </a:t>
            </a:r>
            <a:r>
              <a:rPr lang="en-GB" sz="600" dirty="0" err="1">
                <a:solidFill>
                  <a:srgbClr val="0000FF"/>
                </a:solidFill>
                <a:latin typeface="Poppins" panose="00000500000000000000" pitchFamily="2" charset="0"/>
                <a:ea typeface="Calibri" panose="020F0502020204030204" pitchFamily="34" charset="0"/>
              </a:rPr>
              <a:t>Egburgs</a:t>
            </a:r>
            <a:r>
              <a:rPr lang="en-GB" sz="600" dirty="0">
                <a:solidFill>
                  <a:srgbClr val="0000FF"/>
                </a:solidFill>
                <a:latin typeface="Poppins" panose="00000500000000000000" pitchFamily="2" charset="0"/>
                <a:ea typeface="Calibri" panose="020F0502020204030204" pitchFamily="34" charset="0"/>
              </a:rPr>
              <a:t> Church information: 0189 252915</a:t>
            </a:r>
            <a:endParaRPr lang="en-GB" sz="600" dirty="0">
              <a:effectLst/>
              <a:latin typeface="Arial" panose="020B0604020202020204" pitchFamily="34" charset="0"/>
              <a:ea typeface="Calibri" panose="020F0502020204030204" pitchFamily="34" charset="0"/>
            </a:endParaRPr>
          </a:p>
        </p:txBody>
      </p:sp>
      <p:cxnSp>
        <p:nvCxnSpPr>
          <p:cNvPr id="9" name="Straight Arrow Connector 8">
            <a:extLst>
              <a:ext uri="{FF2B5EF4-FFF2-40B4-BE49-F238E27FC236}">
                <a16:creationId xmlns:a16="http://schemas.microsoft.com/office/drawing/2014/main" id="{88729786-9087-4532-9075-998CBBA0E209}"/>
              </a:ext>
            </a:extLst>
          </p:cNvPr>
          <p:cNvCxnSpPr>
            <a:cxnSpLocks/>
            <a:endCxn id="10" idx="1"/>
          </p:cNvCxnSpPr>
          <p:nvPr/>
        </p:nvCxnSpPr>
        <p:spPr>
          <a:xfrm flipV="1">
            <a:off x="6398391" y="2120661"/>
            <a:ext cx="4121336" cy="1155939"/>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C834F9A-637B-428A-99D6-6B94281CC247}"/>
              </a:ext>
            </a:extLst>
          </p:cNvPr>
          <p:cNvSpPr txBox="1"/>
          <p:nvPr/>
        </p:nvSpPr>
        <p:spPr>
          <a:xfrm>
            <a:off x="10519727" y="1658996"/>
            <a:ext cx="1310640" cy="923330"/>
          </a:xfrm>
          <a:prstGeom prst="rect">
            <a:avLst/>
          </a:prstGeom>
          <a:noFill/>
          <a:ln w="25400">
            <a:solidFill>
              <a:srgbClr val="FF000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Kidlington</a:t>
            </a:r>
            <a:endParaRPr lang="en-GB" sz="600" dirty="0">
              <a:effectLst/>
              <a:latin typeface="Arial" panose="020B0604020202020204" pitchFamily="34" charset="0"/>
              <a:ea typeface="Calibri" panose="020F0502020204030204" pitchFamily="34" charset="0"/>
            </a:endParaRPr>
          </a:p>
          <a:p>
            <a:r>
              <a:rPr lang="en-GB" sz="600" b="1"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6</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 Public viewing of the Coronation at Exeter Hall</a:t>
            </a:r>
          </a:p>
          <a:p>
            <a:pPr marL="228600"/>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7</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 Big Lunch at Exeter Hall </a:t>
            </a:r>
            <a:endParaRPr lang="en-GB" sz="600" dirty="0">
              <a:effectLst/>
              <a:latin typeface="Arial" panose="020B0604020202020204" pitchFamily="34" charset="0"/>
              <a:ea typeface="Calibri" panose="020F0502020204030204" pitchFamily="34" charset="0"/>
            </a:endParaRPr>
          </a:p>
        </p:txBody>
      </p:sp>
      <p:sp>
        <p:nvSpPr>
          <p:cNvPr id="11" name="TextBox 10">
            <a:extLst>
              <a:ext uri="{FF2B5EF4-FFF2-40B4-BE49-F238E27FC236}">
                <a16:creationId xmlns:a16="http://schemas.microsoft.com/office/drawing/2014/main" id="{77003605-A847-4300-A0C4-BFDCCE1B7525}"/>
              </a:ext>
            </a:extLst>
          </p:cNvPr>
          <p:cNvSpPr txBox="1"/>
          <p:nvPr/>
        </p:nvSpPr>
        <p:spPr>
          <a:xfrm>
            <a:off x="8923540" y="1340357"/>
            <a:ext cx="1297102" cy="369332"/>
          </a:xfrm>
          <a:prstGeom prst="rect">
            <a:avLst/>
          </a:prstGeom>
          <a:noFill/>
          <a:ln w="25400">
            <a:solidFill>
              <a:srgbClr val="FF000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Weston on the Green</a:t>
            </a:r>
            <a:endParaRPr lang="en-GB" sz="600" dirty="0">
              <a:effectLst/>
              <a:latin typeface="Arial" panose="020B0604020202020204" pitchFamily="34" charset="0"/>
              <a:ea typeface="Calibri" panose="020F0502020204030204" pitchFamily="34" charset="0"/>
            </a:endParaRPr>
          </a:p>
          <a:p>
            <a:r>
              <a:rPr lang="en-GB" sz="600" b="1" dirty="0">
                <a:effectLst/>
                <a:latin typeface="Poppins" panose="00000500000000000000" pitchFamily="2" charset="0"/>
                <a:ea typeface="Calibri" panose="020F0502020204030204" pitchFamily="34" charset="0"/>
              </a:rPr>
              <a:t> </a:t>
            </a:r>
            <a:r>
              <a:rPr lang="en-GB" sz="600" dirty="0">
                <a:effectLst/>
                <a:latin typeface="Poppins" panose="00000500000000000000" pitchFamily="2" charset="0"/>
                <a:ea typeface="Calibri" panose="020F0502020204030204" pitchFamily="34" charset="0"/>
              </a:rPr>
              <a:t>Afternoon Tea on Saturday – details TBC </a:t>
            </a:r>
            <a:endParaRPr lang="en-GB" sz="600" dirty="0">
              <a:effectLst/>
              <a:latin typeface="Arial" panose="020B0604020202020204" pitchFamily="34" charset="0"/>
              <a:ea typeface="Calibri" panose="020F0502020204030204" pitchFamily="34" charset="0"/>
            </a:endParaRPr>
          </a:p>
        </p:txBody>
      </p:sp>
      <p:cxnSp>
        <p:nvCxnSpPr>
          <p:cNvPr id="12" name="Straight Arrow Connector 11">
            <a:extLst>
              <a:ext uri="{FF2B5EF4-FFF2-40B4-BE49-F238E27FC236}">
                <a16:creationId xmlns:a16="http://schemas.microsoft.com/office/drawing/2014/main" id="{97B2E5F5-E30C-491C-BD19-7A81911A0E95}"/>
              </a:ext>
            </a:extLst>
          </p:cNvPr>
          <p:cNvCxnSpPr>
            <a:cxnSpLocks/>
            <a:endCxn id="11" idx="2"/>
          </p:cNvCxnSpPr>
          <p:nvPr/>
        </p:nvCxnSpPr>
        <p:spPr>
          <a:xfrm flipV="1">
            <a:off x="6918960" y="1709689"/>
            <a:ext cx="2653131" cy="1284971"/>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
            <a:extLst>
              <a:ext uri="{FF2B5EF4-FFF2-40B4-BE49-F238E27FC236}">
                <a16:creationId xmlns:a16="http://schemas.microsoft.com/office/drawing/2014/main" id="{8713ADAE-32FD-446B-909F-BDFC7C7ED698}"/>
              </a:ext>
            </a:extLst>
          </p:cNvPr>
          <p:cNvSpPr>
            <a:spLocks noChangeArrowheads="1"/>
          </p:cNvSpPr>
          <p:nvPr/>
        </p:nvSpPr>
        <p:spPr bwMode="auto">
          <a:xfrm>
            <a:off x="57987" y="56783"/>
            <a:ext cx="3693472" cy="2123658"/>
          </a:xfrm>
          <a:prstGeom prst="rect">
            <a:avLst/>
          </a:prstGeom>
          <a:noFill/>
          <a:ln w="25400">
            <a:solidFill>
              <a:srgbClr val="92D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1"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rPr>
              <a:t>Chipping Norton</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Saturday 6</a:t>
            </a:r>
            <a:r>
              <a:rPr kumimoji="0" lang="en-GB" altLang="en-US" sz="600" b="0" i="0" u="sng"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 – Coronation Day</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British Legion will mark the event at 10:00am at the flagpole in the Millennium Gardens on West Street. An augmented team of bellringers are preparing to ring the bells at St Mary’s Church at various key times over the weekend.</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Sunday 7</a:t>
            </a:r>
            <a:r>
              <a:rPr kumimoji="0" lang="en-GB" altLang="en-US" sz="600" b="0" i="0" u="sng"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 – The Coronation Big Lunch</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Chipping Norton Town Council (CNTC) is organising a ‘Picnic in the Park’ event at the New Street Recreation Ground – </a:t>
            </a:r>
            <a:r>
              <a:rPr kumimoji="0" lang="en-GB" altLang="en-US" sz="600" b="0"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rPr>
              <a:t>More info : </a:t>
            </a:r>
            <a:r>
              <a:rPr kumimoji="0" lang="en-GB" altLang="en-US" sz="600" b="0"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hlinkClick r:id="rId5"/>
              </a:rPr>
              <a:t>King's Coronation Weekend - Picnic in the park (07 May 23) - Chipping Norton Town Council (chippingnorton-tc.gov.uk)</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Monday 8</a:t>
            </a:r>
            <a:r>
              <a:rPr kumimoji="0" lang="en-GB" altLang="en-US" sz="600" b="0" i="0" u="sng"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sng"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 – The Big Help Out</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Chipping Norton News has asked for details of any events/activities/opportunities to be emailed to them at </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6"/>
              </a:rPr>
              <a:t>chippymail@aol.com</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by 7</a:t>
            </a:r>
            <a:r>
              <a:rPr kumimoji="0" lang="en-GB" altLang="en-US" sz="6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April and they will publish them in the May edition (out on 24</a:t>
            </a:r>
            <a:r>
              <a:rPr kumimoji="0" lang="en-GB" altLang="en-US" sz="6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April) and on their Facebook page.</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6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1"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rPr>
              <a:t>Chadlington</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Saturday 6</a:t>
            </a:r>
            <a:r>
              <a:rPr kumimoji="0" lang="en-GB" altLang="en-US" sz="6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 – Coronation Day</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 augmented team of bellringers are preparing to ring the bells at St Nicholas’ Church at various key times over the weekend.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Sunday 7</a:t>
            </a:r>
            <a:r>
              <a:rPr kumimoji="0" lang="en-GB" altLang="en-US" sz="600" b="0" i="0" u="none" strike="noStrike" cap="none" normalizeH="0" baseline="3000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 – The Coronation Big Lunch</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Chadlington Parish Council (CPC) is organising a village event around the Memorial Hall from Midday until early evening</a:t>
            </a:r>
            <a:endParaRPr kumimoji="0" lang="en-GB" altLang="en-US" sz="600" b="0" i="0" u="none" strike="noStrike" cap="none" normalizeH="0" baseline="0" dirty="0">
              <a:ln>
                <a:noFill/>
              </a:ln>
              <a:solidFill>
                <a:schemeClr val="tx1"/>
              </a:solidFill>
              <a:effectLst/>
              <a:latin typeface="Arial" panose="020B0604020202020204" pitchFamily="34" charset="0"/>
            </a:endParaRPr>
          </a:p>
        </p:txBody>
      </p:sp>
      <p:cxnSp>
        <p:nvCxnSpPr>
          <p:cNvPr id="14" name="Straight Arrow Connector 13">
            <a:extLst>
              <a:ext uri="{FF2B5EF4-FFF2-40B4-BE49-F238E27FC236}">
                <a16:creationId xmlns:a16="http://schemas.microsoft.com/office/drawing/2014/main" id="{EAD8406E-91CF-4148-849D-796D8B736C8F}"/>
              </a:ext>
            </a:extLst>
          </p:cNvPr>
          <p:cNvCxnSpPr>
            <a:cxnSpLocks/>
          </p:cNvCxnSpPr>
          <p:nvPr/>
        </p:nvCxnSpPr>
        <p:spPr>
          <a:xfrm flipH="1" flipV="1">
            <a:off x="3765142" y="1267452"/>
            <a:ext cx="1763164" cy="1483750"/>
          </a:xfrm>
          <a:prstGeom prst="straightConnector1">
            <a:avLst/>
          </a:prstGeom>
          <a:ln w="2222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530A137-B7FA-48B9-BE40-A06D7E48D385}"/>
              </a:ext>
            </a:extLst>
          </p:cNvPr>
          <p:cNvSpPr txBox="1"/>
          <p:nvPr/>
        </p:nvSpPr>
        <p:spPr>
          <a:xfrm>
            <a:off x="182966" y="4971862"/>
            <a:ext cx="3414939" cy="1477328"/>
          </a:xfrm>
          <a:prstGeom prst="rect">
            <a:avLst/>
          </a:prstGeom>
          <a:noFill/>
          <a:ln w="25400">
            <a:solidFill>
              <a:srgbClr val="92D050"/>
            </a:solidFill>
          </a:ln>
        </p:spPr>
        <p:txBody>
          <a:bodyPr wrap="square">
            <a:spAutoFit/>
          </a:bodyPr>
          <a:lstStyle/>
          <a:p>
            <a:pPr marL="30480"/>
            <a:r>
              <a:rPr lang="en-GB" sz="600" b="1"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b="1" dirty="0">
                <a:effectLst/>
                <a:latin typeface="Poppins" panose="00000500000000000000" pitchFamily="2" charset="0"/>
                <a:ea typeface="Calibri" panose="020F0502020204030204" pitchFamily="34" charset="0"/>
              </a:rPr>
              <a:t>Witney:</a:t>
            </a:r>
            <a:endParaRPr lang="en-GB" sz="600" dirty="0">
              <a:effectLst/>
              <a:latin typeface="Arial" panose="020B0604020202020204" pitchFamily="34" charset="0"/>
              <a:ea typeface="Calibri" panose="020F0502020204030204" pitchFamily="34" charset="0"/>
            </a:endParaRPr>
          </a:p>
          <a:p>
            <a:r>
              <a:rPr lang="en-GB" sz="600" b="1"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u="sng" dirty="0">
                <a:effectLst/>
                <a:latin typeface="Poppins" panose="00000500000000000000" pitchFamily="2" charset="0"/>
                <a:ea typeface="Calibri" panose="020F0502020204030204" pitchFamily="34" charset="0"/>
              </a:rPr>
              <a:t>Saturday 6</a:t>
            </a:r>
            <a:r>
              <a:rPr lang="en-GB" sz="600" u="sng" baseline="30000" dirty="0">
                <a:effectLst/>
                <a:latin typeface="Poppins" panose="00000500000000000000" pitchFamily="2" charset="0"/>
                <a:ea typeface="Calibri" panose="020F0502020204030204" pitchFamily="34" charset="0"/>
              </a:rPr>
              <a:t>th</a:t>
            </a:r>
            <a:r>
              <a:rPr lang="en-GB" sz="600" u="sng" dirty="0">
                <a:effectLst/>
                <a:latin typeface="Poppins" panose="00000500000000000000" pitchFamily="2" charset="0"/>
                <a:ea typeface="Calibri" panose="020F0502020204030204" pitchFamily="34" charset="0"/>
              </a:rPr>
              <a:t> May Timings TBC</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Screening of Coronation, Corn Exchange</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Best Shop Window Judging, Town Centre</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Children’s make and play event</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u="sng" dirty="0">
                <a:effectLst/>
                <a:latin typeface="Poppins" panose="00000500000000000000" pitchFamily="2" charset="0"/>
                <a:ea typeface="Calibri" panose="020F0502020204030204" pitchFamily="34" charset="0"/>
              </a:rPr>
              <a:t>Sunday 7</a:t>
            </a:r>
            <a:r>
              <a:rPr lang="en-GB" sz="600" u="sng" baseline="30000" dirty="0">
                <a:effectLst/>
                <a:latin typeface="Poppins" panose="00000500000000000000" pitchFamily="2" charset="0"/>
                <a:ea typeface="Calibri" panose="020F0502020204030204" pitchFamily="34" charset="0"/>
              </a:rPr>
              <a:t>th</a:t>
            </a:r>
            <a:r>
              <a:rPr lang="en-GB" sz="600" u="sng" dirty="0">
                <a:effectLst/>
                <a:latin typeface="Poppins" panose="00000500000000000000" pitchFamily="2" charset="0"/>
                <a:ea typeface="Calibri" panose="020F0502020204030204" pitchFamily="34" charset="0"/>
              </a:rPr>
              <a:t> May</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Coronation Civic Service, St Mary’s Church Green 10:45</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The Big Lunch, The Leys 12:00 – 17:00</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Free Screening of the Coronation Concert – Corn Exchange Timings TBC</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More info at: </a:t>
            </a:r>
            <a:r>
              <a:rPr lang="en-GB" sz="600" u="sng" dirty="0">
                <a:solidFill>
                  <a:srgbClr val="0000FF"/>
                </a:solidFill>
                <a:effectLst/>
                <a:latin typeface="Poppins" panose="00000500000000000000" pitchFamily="2" charset="0"/>
                <a:ea typeface="Calibri" panose="020F0502020204030204" pitchFamily="34" charset="0"/>
                <a:hlinkClick r:id="rId7"/>
              </a:rPr>
              <a:t>Witney-Celebrates-the-Coronation-1.png (1587×2245) (witney-tc.gov.uk)</a:t>
            </a:r>
            <a:endParaRPr lang="en-GB" sz="600" dirty="0">
              <a:effectLst/>
              <a:latin typeface="Arial" panose="020B0604020202020204" pitchFamily="34" charset="0"/>
              <a:ea typeface="Calibri" panose="020F0502020204030204" pitchFamily="34" charset="0"/>
            </a:endParaRPr>
          </a:p>
        </p:txBody>
      </p:sp>
      <p:cxnSp>
        <p:nvCxnSpPr>
          <p:cNvPr id="16" name="Straight Arrow Connector 15">
            <a:extLst>
              <a:ext uri="{FF2B5EF4-FFF2-40B4-BE49-F238E27FC236}">
                <a16:creationId xmlns:a16="http://schemas.microsoft.com/office/drawing/2014/main" id="{44575F00-039E-403C-9395-859287A1E84A}"/>
              </a:ext>
            </a:extLst>
          </p:cNvPr>
          <p:cNvCxnSpPr>
            <a:cxnSpLocks/>
            <a:endCxn id="15" idx="3"/>
          </p:cNvCxnSpPr>
          <p:nvPr/>
        </p:nvCxnSpPr>
        <p:spPr>
          <a:xfrm flipH="1">
            <a:off x="3597905" y="3429000"/>
            <a:ext cx="2078995" cy="2281526"/>
          </a:xfrm>
          <a:prstGeom prst="straightConnector1">
            <a:avLst/>
          </a:prstGeom>
          <a:ln w="2222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6C33F08-9998-4EBF-9010-7AA9D1BF4C43}"/>
              </a:ext>
            </a:extLst>
          </p:cNvPr>
          <p:cNvSpPr txBox="1"/>
          <p:nvPr/>
        </p:nvSpPr>
        <p:spPr>
          <a:xfrm>
            <a:off x="57987" y="2652276"/>
            <a:ext cx="4099535" cy="830997"/>
          </a:xfrm>
          <a:prstGeom prst="rect">
            <a:avLst/>
          </a:prstGeom>
          <a:noFill/>
          <a:ln w="25400">
            <a:solidFill>
              <a:srgbClr val="92D050"/>
            </a:solidFill>
          </a:ln>
        </p:spPr>
        <p:txBody>
          <a:bodyPr wrap="square">
            <a:spAutoFit/>
          </a:bodyPr>
          <a:lstStyle/>
          <a:p>
            <a:pPr marL="228600"/>
            <a:r>
              <a:rPr lang="en-GB" sz="600" b="1" dirty="0">
                <a:effectLst/>
                <a:latin typeface="Poppins" panose="00000500000000000000" pitchFamily="2" charset="0"/>
                <a:ea typeface="Calibri" panose="020F0502020204030204" pitchFamily="34" charset="0"/>
              </a:rPr>
              <a:t>Charlbury</a:t>
            </a:r>
            <a:endParaRPr lang="en-GB" sz="600" dirty="0">
              <a:effectLst/>
              <a:latin typeface="Arial" panose="020B0604020202020204" pitchFamily="34" charset="0"/>
              <a:ea typeface="Calibri" panose="020F0502020204030204" pitchFamily="34" charset="0"/>
            </a:endParaRPr>
          </a:p>
          <a:p>
            <a:r>
              <a:rPr lang="en-GB" sz="600" dirty="0">
                <a:effectLst/>
                <a:latin typeface="Poppins" panose="00000500000000000000" pitchFamily="2" charset="0"/>
                <a:ea typeface="Calibri" panose="020F0502020204030204" pitchFamily="34" charset="0"/>
              </a:rPr>
              <a:t> </a:t>
            </a:r>
            <a:endParaRPr lang="en-GB" sz="600" dirty="0">
              <a:effectLst/>
              <a:latin typeface="Arial" panose="020B0604020202020204" pitchFamily="34" charset="0"/>
              <a:ea typeface="Calibri" panose="020F0502020204030204" pitchFamily="34" charset="0"/>
            </a:endParaRPr>
          </a:p>
          <a:p>
            <a:pPr marL="228600"/>
            <a:r>
              <a:rPr lang="en-GB" sz="600" dirty="0">
                <a:effectLst/>
                <a:latin typeface="Poppins" panose="00000500000000000000" pitchFamily="2" charset="0"/>
                <a:ea typeface="Calibri" panose="020F0502020204030204" pitchFamily="34" charset="0"/>
              </a:rPr>
              <a:t>Community big Lunch at Nine Acres on Sunday 7</a:t>
            </a:r>
            <a:r>
              <a:rPr lang="en-GB" sz="600" baseline="30000" dirty="0">
                <a:effectLst/>
                <a:latin typeface="Poppins" panose="00000500000000000000" pitchFamily="2" charset="0"/>
                <a:ea typeface="Calibri" panose="020F0502020204030204" pitchFamily="34" charset="0"/>
              </a:rPr>
              <a:t>th</a:t>
            </a:r>
            <a:r>
              <a:rPr lang="en-GB" sz="600" dirty="0">
                <a:effectLst/>
                <a:latin typeface="Poppins" panose="00000500000000000000" pitchFamily="2" charset="0"/>
                <a:ea typeface="Calibri" panose="020F0502020204030204" pitchFamily="34" charset="0"/>
              </a:rPr>
              <a:t> May, more info at: </a:t>
            </a:r>
            <a:r>
              <a:rPr lang="en-GB" sz="600" u="sng" dirty="0">
                <a:solidFill>
                  <a:srgbClr val="0000FF"/>
                </a:solidFill>
                <a:effectLst/>
                <a:latin typeface="Poppins" panose="00000500000000000000" pitchFamily="2" charset="0"/>
                <a:ea typeface="Calibri" panose="020F0502020204030204" pitchFamily="34" charset="0"/>
                <a:hlinkClick r:id="rId8"/>
              </a:rPr>
              <a:t>Celebrate our Charlbury community for the King’s Coronation – Charlbury Town Council (charlbury-tc.gov.uk)</a:t>
            </a:r>
            <a:endParaRPr lang="en-GB" sz="600" dirty="0">
              <a:effectLst/>
              <a:latin typeface="Arial" panose="020B0604020202020204" pitchFamily="34" charset="0"/>
              <a:ea typeface="Calibri" panose="020F0502020204030204" pitchFamily="34" charset="0"/>
            </a:endParaRPr>
          </a:p>
          <a:p>
            <a:pPr marL="228600"/>
            <a:r>
              <a:rPr lang="en-GB" sz="600" u="none" strike="noStrike" dirty="0">
                <a:solidFill>
                  <a:srgbClr val="0000FF"/>
                </a:solidFill>
                <a:effectLst/>
                <a:latin typeface="Poppins" panose="00000500000000000000" pitchFamily="2" charset="0"/>
                <a:ea typeface="Calibri" panose="020F0502020204030204" pitchFamily="34" charset="0"/>
              </a:rPr>
              <a:t>The Big Help Out -</a:t>
            </a:r>
            <a:r>
              <a:rPr lang="en-GB" sz="600" dirty="0">
                <a:effectLst/>
                <a:latin typeface="Poppins" panose="00000500000000000000" pitchFamily="2" charset="0"/>
                <a:ea typeface="Calibri" panose="020F0502020204030204" pitchFamily="34" charset="0"/>
              </a:rPr>
              <a:t> Local charities have been invited to take a stall in order to encourage people to volunteer with them, tea and cake will be provided. There will be activities for the Children in the community also. The event will take place in the Local Village Hall and gardens. Currently 22 stalls have signed up, the local scouts and guides will be in attendance. </a:t>
            </a:r>
            <a:endParaRPr lang="en-GB" sz="600" dirty="0">
              <a:effectLst/>
              <a:latin typeface="Arial" panose="020B0604020202020204" pitchFamily="34" charset="0"/>
              <a:ea typeface="Calibri" panose="020F0502020204030204" pitchFamily="34" charset="0"/>
            </a:endParaRPr>
          </a:p>
        </p:txBody>
      </p:sp>
      <p:cxnSp>
        <p:nvCxnSpPr>
          <p:cNvPr id="18" name="Straight Arrow Connector 17">
            <a:extLst>
              <a:ext uri="{FF2B5EF4-FFF2-40B4-BE49-F238E27FC236}">
                <a16:creationId xmlns:a16="http://schemas.microsoft.com/office/drawing/2014/main" id="{392888AD-AAE3-4158-84EA-D4CFC18E0DFB}"/>
              </a:ext>
            </a:extLst>
          </p:cNvPr>
          <p:cNvCxnSpPr>
            <a:cxnSpLocks/>
            <a:endCxn id="17" idx="3"/>
          </p:cNvCxnSpPr>
          <p:nvPr/>
        </p:nvCxnSpPr>
        <p:spPr>
          <a:xfrm flipH="1">
            <a:off x="4157522" y="3056047"/>
            <a:ext cx="1370784" cy="11728"/>
          </a:xfrm>
          <a:prstGeom prst="straightConnector1">
            <a:avLst/>
          </a:prstGeom>
          <a:ln w="2222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9" name="Date Placeholder 1">
            <a:extLst>
              <a:ext uri="{FF2B5EF4-FFF2-40B4-BE49-F238E27FC236}">
                <a16:creationId xmlns:a16="http://schemas.microsoft.com/office/drawing/2014/main" id="{BC121967-493C-4D80-84B8-1CB6E4ED4208}"/>
              </a:ext>
            </a:extLst>
          </p:cNvPr>
          <p:cNvSpPr>
            <a:spLocks noGrp="1"/>
          </p:cNvSpPr>
          <p:nvPr>
            <p:ph type="dt" sz="half" idx="10"/>
          </p:nvPr>
        </p:nvSpPr>
        <p:spPr>
          <a:xfrm>
            <a:off x="3809" y="6520366"/>
            <a:ext cx="2743200" cy="365125"/>
          </a:xfrm>
        </p:spPr>
        <p:txBody>
          <a:bodyPr/>
          <a:lstStyle/>
          <a:p>
            <a:r>
              <a:rPr lang="en-GB" sz="900" dirty="0"/>
              <a:t>Updated: 12/04/23</a:t>
            </a:r>
          </a:p>
        </p:txBody>
      </p:sp>
      <p:sp>
        <p:nvSpPr>
          <p:cNvPr id="20" name="Footer Placeholder 2">
            <a:extLst>
              <a:ext uri="{FF2B5EF4-FFF2-40B4-BE49-F238E27FC236}">
                <a16:creationId xmlns:a16="http://schemas.microsoft.com/office/drawing/2014/main" id="{D32C97C8-9FF2-4054-9553-078CD6F39B4B}"/>
              </a:ext>
            </a:extLst>
          </p:cNvPr>
          <p:cNvSpPr>
            <a:spLocks noGrp="1"/>
          </p:cNvSpPr>
          <p:nvPr>
            <p:ph type="ftr" sz="quarter" idx="11"/>
          </p:nvPr>
        </p:nvSpPr>
        <p:spPr>
          <a:xfrm>
            <a:off x="8699933" y="6531249"/>
            <a:ext cx="4114800" cy="365125"/>
          </a:xfrm>
        </p:spPr>
        <p:txBody>
          <a:bodyPr/>
          <a:lstStyle/>
          <a:p>
            <a:r>
              <a:rPr lang="en-GB" sz="1000" dirty="0"/>
              <a:t>Prepared by The Oxfordshire Lieutenancy</a:t>
            </a:r>
          </a:p>
        </p:txBody>
      </p:sp>
    </p:spTree>
    <p:extLst>
      <p:ext uri="{BB962C8B-B14F-4D97-AF65-F5344CB8AC3E}">
        <p14:creationId xmlns:p14="http://schemas.microsoft.com/office/powerpoint/2010/main" val="3793305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558</Words>
  <Application>Microsoft Office PowerPoint</Application>
  <PresentationFormat>Widescreen</PresentationFormat>
  <Paragraphs>51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Poppins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Hughes2, Sarah - Oxfordshire County Council</dc:creator>
  <cp:lastModifiedBy>Hughes2, Sarah - Oxfordshire County Council</cp:lastModifiedBy>
  <cp:revision>1</cp:revision>
  <dcterms:created xsi:type="dcterms:W3CDTF">2023-04-13T13:11:07Z</dcterms:created>
  <dcterms:modified xsi:type="dcterms:W3CDTF">2023-04-13T13:11:26Z</dcterms:modified>
</cp:coreProperties>
</file>